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300" r:id="rId3"/>
    <p:sldId id="257" r:id="rId4"/>
    <p:sldId id="301" r:id="rId5"/>
    <p:sldId id="303" r:id="rId6"/>
    <p:sldId id="299" r:id="rId7"/>
    <p:sldId id="258" r:id="rId8"/>
    <p:sldId id="271" r:id="rId9"/>
    <p:sldId id="260" r:id="rId10"/>
    <p:sldId id="264" r:id="rId11"/>
    <p:sldId id="265" r:id="rId12"/>
    <p:sldId id="266" r:id="rId13"/>
    <p:sldId id="268" r:id="rId14"/>
    <p:sldId id="262" r:id="rId15"/>
    <p:sldId id="263" r:id="rId16"/>
    <p:sldId id="269" r:id="rId17"/>
    <p:sldId id="285" r:id="rId18"/>
    <p:sldId id="304" r:id="rId19"/>
    <p:sldId id="305" r:id="rId20"/>
    <p:sldId id="306" r:id="rId21"/>
    <p:sldId id="292" r:id="rId22"/>
    <p:sldId id="291" r:id="rId23"/>
    <p:sldId id="307" r:id="rId24"/>
    <p:sldId id="294" r:id="rId25"/>
    <p:sldId id="287" r:id="rId26"/>
    <p:sldId id="290" r:id="rId27"/>
    <p:sldId id="295" r:id="rId28"/>
    <p:sldId id="302" r:id="rId29"/>
    <p:sldId id="281" r:id="rId30"/>
    <p:sldId id="282" r:id="rId31"/>
    <p:sldId id="284" r:id="rId32"/>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0" d="100"/>
          <a:sy n="70" d="100"/>
        </p:scale>
        <p:origin x="-1386" y="-6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9" name="Tytuł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17" name="Podtytuł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pl-PL" smtClean="0"/>
              <a:t>Kliknij, aby edytować styl wzorca podtytułu</a:t>
            </a:r>
            <a:endParaRPr kumimoji="0" lang="en-US"/>
          </a:p>
        </p:txBody>
      </p:sp>
      <p:sp>
        <p:nvSpPr>
          <p:cNvPr id="30" name="Symbol zastępczy daty 29"/>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19" name="Symbol zastępczy stopki 18"/>
          <p:cNvSpPr>
            <a:spLocks noGrp="1"/>
          </p:cNvSpPr>
          <p:nvPr>
            <p:ph type="ftr" sz="quarter" idx="11"/>
          </p:nvPr>
        </p:nvSpPr>
        <p:spPr/>
        <p:txBody>
          <a:bodyPr/>
          <a:lstStyle/>
          <a:p>
            <a:endParaRPr lang="pl-PL"/>
          </a:p>
        </p:txBody>
      </p:sp>
      <p:sp>
        <p:nvSpPr>
          <p:cNvPr id="27" name="Symbol zastępczy numeru slajdu 26"/>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914401"/>
            <a:ext cx="2057400" cy="5211763"/>
          </a:xfrm>
        </p:spPr>
        <p:txBody>
          <a:bodyPr vert="eaVert"/>
          <a:lstStyle/>
          <a:p>
            <a:r>
              <a:rPr kumimoji="0" lang="pl-PL" smtClean="0"/>
              <a:t>Kliknij, aby edytować styl</a:t>
            </a:r>
            <a:endParaRPr kumimoji="0" lang="en-US"/>
          </a:p>
        </p:txBody>
      </p:sp>
      <p:sp>
        <p:nvSpPr>
          <p:cNvPr id="3" name="Symbol zastępczy tytułu pionowego 2"/>
          <p:cNvSpPr>
            <a:spLocks noGrp="1"/>
          </p:cNvSpPr>
          <p:nvPr>
            <p:ph type="body" orient="vert" idx="1"/>
          </p:nvPr>
        </p:nvSpPr>
        <p:spPr>
          <a:xfrm>
            <a:off x="457200" y="914401"/>
            <a:ext cx="6019800" cy="5211763"/>
          </a:xfrm>
        </p:spPr>
        <p:txBody>
          <a:bodyPr vert="eaVert"/>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kumimoji="0" lang="pl-PL" smtClean="0"/>
              <a:t>Kliknij, aby edytować styl</a:t>
            </a:r>
            <a:endParaRPr kumimoji="0" lang="en-US"/>
          </a:p>
        </p:txBody>
      </p:sp>
      <p:sp>
        <p:nvSpPr>
          <p:cNvPr id="3" name="Symbol zastępczy zawartości 2"/>
          <p:cNvSpPr>
            <a:spLocks noGrp="1"/>
          </p:cNvSpPr>
          <p:nvPr>
            <p:ph idx="1"/>
          </p:nvPr>
        </p:nvSpPr>
        <p:spPr/>
        <p:txBody>
          <a:body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daty 3"/>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pl-PL" smtClean="0"/>
              <a:t>Kliknij, aby edytować style wzorca tekstu</a:t>
            </a:r>
          </a:p>
        </p:txBody>
      </p:sp>
      <p:sp>
        <p:nvSpPr>
          <p:cNvPr id="4" name="Symbol zastępczy daty 3"/>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a:lstStyle/>
          <a:p>
            <a:r>
              <a:rPr kumimoji="0" lang="pl-PL" smtClean="0"/>
              <a:t>Kliknij, aby edytować styl</a:t>
            </a:r>
            <a:endParaRPr kumimoji="0" lang="en-US"/>
          </a:p>
        </p:txBody>
      </p:sp>
      <p:sp>
        <p:nvSpPr>
          <p:cNvPr id="3" name="Symbol zastępczy zawartości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4" name="Symbol zastępczy zawartości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229600" cy="1143000"/>
          </a:xfrm>
        </p:spPr>
        <p:txBody>
          <a:bodyPr tIns="45720" anchor="b"/>
          <a:lstStyle>
            <a:lvl1pPr>
              <a:defRPr/>
            </a:lvl1pPr>
          </a:lstStyle>
          <a:p>
            <a:r>
              <a:rPr kumimoji="0" lang="pl-PL" smtClean="0"/>
              <a:t>Kliknij, aby edytować styl</a:t>
            </a:r>
            <a:endParaRPr kumimoji="0" lang="en-US"/>
          </a:p>
        </p:txBody>
      </p:sp>
      <p:sp>
        <p:nvSpPr>
          <p:cNvPr id="3" name="Symbol zastępczy tekstu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4" name="Symbol zastępczy tekstu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pl-PL" smtClean="0"/>
              <a:t>Kliknij, aby edytować style wzorca tekstu</a:t>
            </a:r>
          </a:p>
        </p:txBody>
      </p:sp>
      <p:sp>
        <p:nvSpPr>
          <p:cNvPr id="5" name="Symbol zastępczy zawartości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6" name="Symbol zastępczy zawartości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7" name="Symbol zastępczy daty 6"/>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daty 2"/>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pl-PL" smtClean="0"/>
              <a:t>Kliknij, aby edytować styl</a:t>
            </a:r>
            <a:endParaRPr kumimoji="0" lang="en-US"/>
          </a:p>
        </p:txBody>
      </p:sp>
      <p:sp>
        <p:nvSpPr>
          <p:cNvPr id="3" name="Symbol zastępczy tekstu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pl-PL" smtClean="0"/>
              <a:t>Kliknij, aby edytować style wzorca tekstu</a:t>
            </a:r>
          </a:p>
        </p:txBody>
      </p:sp>
      <p:sp>
        <p:nvSpPr>
          <p:cNvPr id="4" name="Symbol zastępczy zawartości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pl-PL" smtClean="0"/>
              <a:t>Kliknij, aby edytować style wzorca tekstu</a:t>
            </a:r>
          </a:p>
          <a:p>
            <a:pPr lvl="1" eaLnBrk="1" latinLnBrk="0" hangingPunct="1"/>
            <a:r>
              <a:rPr lang="pl-PL" smtClean="0"/>
              <a:t>Drugi poziom</a:t>
            </a:r>
          </a:p>
          <a:p>
            <a:pPr lvl="2" eaLnBrk="1" latinLnBrk="0" hangingPunct="1"/>
            <a:r>
              <a:rPr lang="pl-PL" smtClean="0"/>
              <a:t>Trzeci poziom</a:t>
            </a:r>
          </a:p>
          <a:p>
            <a:pPr lvl="3" eaLnBrk="1" latinLnBrk="0" hangingPunct="1"/>
            <a:r>
              <a:rPr lang="pl-PL" smtClean="0"/>
              <a:t>Czwarty poziom</a:t>
            </a:r>
          </a:p>
          <a:p>
            <a:pPr lvl="4" eaLnBrk="1" latinLnBrk="0" hangingPunct="1"/>
            <a:r>
              <a:rPr lang="pl-PL" smtClean="0"/>
              <a:t>Piąty poziom</a:t>
            </a:r>
            <a:endParaRPr kumimoji="0" lang="en-US"/>
          </a:p>
        </p:txBody>
      </p:sp>
      <p:sp>
        <p:nvSpPr>
          <p:cNvPr id="5" name="Symbol zastępczy daty 4"/>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15A534D-0C04-40A2-8845-97A4B4326B67}" type="slidenum">
              <a:rPr lang="pl-PL" smtClean="0"/>
              <a:pPr/>
              <a:t>‹#›</a:t>
            </a:fld>
            <a:endParaRPr lang="pl-P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az z podpisem">
    <p:spTree>
      <p:nvGrpSpPr>
        <p:cNvPr id="1" name=""/>
        <p:cNvGrpSpPr/>
        <p:nvPr/>
      </p:nvGrpSpPr>
      <p:grpSpPr>
        <a:xfrm>
          <a:off x="0" y="0"/>
          <a:ext cx="0" cy="0"/>
          <a:chOff x="0" y="0"/>
          <a:chExt cx="0" cy="0"/>
        </a:xfrm>
      </p:grpSpPr>
      <p:sp>
        <p:nvSpPr>
          <p:cNvPr id="9" name="Prostokąt ze ściętym i zaokrąglonym rogiem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ójkąt prostokątny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ytuł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pl-PL" smtClean="0"/>
              <a:t>Kliknij, aby edytować styl</a:t>
            </a:r>
            <a:endParaRPr kumimoji="0" lang="en-US"/>
          </a:p>
        </p:txBody>
      </p:sp>
      <p:sp>
        <p:nvSpPr>
          <p:cNvPr id="4" name="Symbol zastępczy tekstu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pl-PL" smtClean="0"/>
              <a:t>Kliknij, aby edytować style wzorca tekstu</a:t>
            </a:r>
          </a:p>
        </p:txBody>
      </p:sp>
      <p:sp>
        <p:nvSpPr>
          <p:cNvPr id="5" name="Symbol zastępczy daty 4"/>
          <p:cNvSpPr>
            <a:spLocks noGrp="1"/>
          </p:cNvSpPr>
          <p:nvPr>
            <p:ph type="dt" sz="half" idx="10"/>
          </p:nvPr>
        </p:nvSpPr>
        <p:spPr/>
        <p:txBody>
          <a:bodyPr/>
          <a:lstStyle/>
          <a:p>
            <a:fld id="{96948A0F-9C5A-4B71-BF01-3EC45395C4A4}" type="datetimeFigureOut">
              <a:rPr lang="pl-PL" smtClean="0"/>
              <a:pPr/>
              <a:t>2012-06-11</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a:xfrm>
            <a:off x="8077200" y="6356350"/>
            <a:ext cx="609600" cy="365125"/>
          </a:xfrm>
        </p:spPr>
        <p:txBody>
          <a:bodyPr/>
          <a:lstStyle/>
          <a:p>
            <a:fld id="{215A534D-0C04-40A2-8845-97A4B4326B67}" type="slidenum">
              <a:rPr lang="pl-PL" smtClean="0"/>
              <a:pPr/>
              <a:t>‹#›</a:t>
            </a:fld>
            <a:endParaRPr lang="pl-PL"/>
          </a:p>
        </p:txBody>
      </p:sp>
      <p:sp>
        <p:nvSpPr>
          <p:cNvPr id="3" name="Symbol zastępczy obrazu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pl-PL" smtClean="0"/>
              <a:t>Kliknij ikonę, aby dodać obraz</a:t>
            </a:r>
            <a:endParaRPr kumimoji="0" lang="en-US" dirty="0"/>
          </a:p>
        </p:txBody>
      </p:sp>
      <p:sp>
        <p:nvSpPr>
          <p:cNvPr id="10" name="Dowolny kształt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Dowolny kształt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Dowolny kształt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Dowolny kształt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Symbol zastępczy tytułu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pl-PL" smtClean="0"/>
              <a:t>Kliknij, aby edytować styl</a:t>
            </a:r>
            <a:endParaRPr kumimoji="0" lang="en-US"/>
          </a:p>
        </p:txBody>
      </p:sp>
      <p:sp>
        <p:nvSpPr>
          <p:cNvPr id="30" name="Symbol zastępczy tekstu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pl-PL" smtClean="0"/>
              <a:t>Kliknij, aby edytować style wzorca tekstu</a:t>
            </a:r>
          </a:p>
          <a:p>
            <a:pPr lvl="1" eaLnBrk="1" latinLnBrk="0" hangingPunct="1"/>
            <a:r>
              <a:rPr kumimoji="0" lang="pl-PL" smtClean="0"/>
              <a:t>Drugi poziom</a:t>
            </a:r>
          </a:p>
          <a:p>
            <a:pPr lvl="2" eaLnBrk="1" latinLnBrk="0" hangingPunct="1"/>
            <a:r>
              <a:rPr kumimoji="0" lang="pl-PL" smtClean="0"/>
              <a:t>Trzeci poziom</a:t>
            </a:r>
          </a:p>
          <a:p>
            <a:pPr lvl="3" eaLnBrk="1" latinLnBrk="0" hangingPunct="1"/>
            <a:r>
              <a:rPr kumimoji="0" lang="pl-PL" smtClean="0"/>
              <a:t>Czwarty poziom</a:t>
            </a:r>
          </a:p>
          <a:p>
            <a:pPr lvl="4" eaLnBrk="1" latinLnBrk="0" hangingPunct="1"/>
            <a:r>
              <a:rPr kumimoji="0" lang="pl-PL" smtClean="0"/>
              <a:t>Piąty poziom</a:t>
            </a:r>
            <a:endParaRPr kumimoji="0" lang="en-US"/>
          </a:p>
        </p:txBody>
      </p:sp>
      <p:sp>
        <p:nvSpPr>
          <p:cNvPr id="10" name="Symbol zastępczy daty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96948A0F-9C5A-4B71-BF01-3EC45395C4A4}" type="datetimeFigureOut">
              <a:rPr lang="pl-PL" smtClean="0"/>
              <a:pPr/>
              <a:t>2012-06-11</a:t>
            </a:fld>
            <a:endParaRPr lang="pl-PL"/>
          </a:p>
        </p:txBody>
      </p:sp>
      <p:sp>
        <p:nvSpPr>
          <p:cNvPr id="22" name="Symbol zastępczy stopki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pl-PL"/>
          </a:p>
        </p:txBody>
      </p:sp>
      <p:sp>
        <p:nvSpPr>
          <p:cNvPr id="18" name="Symbol zastępczy numeru slajdu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15A534D-0C04-40A2-8845-97A4B4326B67}" type="slidenum">
              <a:rPr lang="pl-PL" smtClean="0"/>
              <a:pPr/>
              <a:t>‹#›</a:t>
            </a:fld>
            <a:endParaRPr lang="pl-PL"/>
          </a:p>
        </p:txBody>
      </p:sp>
      <p:grpSp>
        <p:nvGrpSpPr>
          <p:cNvPr id="2" name="Grupa 1"/>
          <p:cNvGrpSpPr/>
          <p:nvPr/>
        </p:nvGrpSpPr>
        <p:grpSpPr>
          <a:xfrm>
            <a:off x="-19017" y="202408"/>
            <a:ext cx="9180548" cy="649224"/>
            <a:chOff x="-19045" y="216550"/>
            <a:chExt cx="9180548" cy="649224"/>
          </a:xfrm>
        </p:grpSpPr>
        <p:sp>
          <p:nvSpPr>
            <p:cNvPr id="12" name="Dowolny kształt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Dowolny kształt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539552" y="1916832"/>
            <a:ext cx="7851648" cy="1828800"/>
          </a:xfrm>
        </p:spPr>
        <p:txBody>
          <a:bodyPr>
            <a:noAutofit/>
          </a:bodyPr>
          <a:lstStyle/>
          <a:p>
            <a:pPr algn="ctr"/>
            <a:r>
              <a:rPr lang="pl-PL" sz="4000" b="0" dirty="0" smtClean="0">
                <a:solidFill>
                  <a:schemeClr val="tx1"/>
                </a:solidFill>
                <a:effectLst>
                  <a:outerShdw blurRad="38100" dist="38100" dir="2700000" algn="tl">
                    <a:srgbClr val="000000">
                      <a:alpha val="43137"/>
                    </a:srgbClr>
                  </a:outerShdw>
                </a:effectLst>
              </a:rPr>
              <a:t>Prognoza oddziaływania na </a:t>
            </a:r>
            <a:br>
              <a:rPr lang="pl-PL" sz="4000" b="0" dirty="0" smtClean="0">
                <a:solidFill>
                  <a:schemeClr val="tx1"/>
                </a:solidFill>
                <a:effectLst>
                  <a:outerShdw blurRad="38100" dist="38100" dir="2700000" algn="tl">
                    <a:srgbClr val="000000">
                      <a:alpha val="43137"/>
                    </a:srgbClr>
                  </a:outerShdw>
                </a:effectLst>
              </a:rPr>
            </a:br>
            <a:r>
              <a:rPr lang="pl-PL" sz="4000" b="0" dirty="0" smtClean="0">
                <a:solidFill>
                  <a:schemeClr val="tx1"/>
                </a:solidFill>
                <a:effectLst>
                  <a:outerShdw blurRad="38100" dist="38100" dir="2700000" algn="tl">
                    <a:srgbClr val="000000">
                      <a:alpha val="43137"/>
                    </a:srgbClr>
                  </a:outerShdw>
                </a:effectLst>
              </a:rPr>
              <a:t>środowisko dla projektu </a:t>
            </a:r>
            <a:br>
              <a:rPr lang="pl-PL" sz="4000" b="0" dirty="0" smtClean="0">
                <a:solidFill>
                  <a:schemeClr val="tx1"/>
                </a:solidFill>
                <a:effectLst>
                  <a:outerShdw blurRad="38100" dist="38100" dir="2700000" algn="tl">
                    <a:srgbClr val="000000">
                      <a:alpha val="43137"/>
                    </a:srgbClr>
                  </a:outerShdw>
                </a:effectLst>
              </a:rPr>
            </a:br>
            <a:r>
              <a:rPr lang="pl-PL" sz="4000" b="0" dirty="0" smtClean="0">
                <a:solidFill>
                  <a:schemeClr val="tx1"/>
                </a:solidFill>
                <a:effectLst>
                  <a:outerShdw blurRad="38100" dist="38100" dir="2700000" algn="tl">
                    <a:srgbClr val="000000">
                      <a:alpha val="43137"/>
                    </a:srgbClr>
                  </a:outerShdw>
                </a:effectLst>
              </a:rPr>
              <a:t>Strategii Rozwoju </a:t>
            </a:r>
            <a:br>
              <a:rPr lang="pl-PL" sz="4000" b="0" dirty="0" smtClean="0">
                <a:solidFill>
                  <a:schemeClr val="tx1"/>
                </a:solidFill>
                <a:effectLst>
                  <a:outerShdw blurRad="38100" dist="38100" dir="2700000" algn="tl">
                    <a:srgbClr val="000000">
                      <a:alpha val="43137"/>
                    </a:srgbClr>
                  </a:outerShdw>
                </a:effectLst>
              </a:rPr>
            </a:br>
            <a:r>
              <a:rPr lang="pl-PL" sz="4000" b="0" dirty="0" smtClean="0">
                <a:solidFill>
                  <a:schemeClr val="tx1"/>
                </a:solidFill>
                <a:effectLst>
                  <a:outerShdw blurRad="38100" dist="38100" dir="2700000" algn="tl">
                    <a:srgbClr val="000000">
                      <a:alpha val="43137"/>
                    </a:srgbClr>
                  </a:outerShdw>
                </a:effectLst>
              </a:rPr>
              <a:t>Województwa Pomorskiego 2020</a:t>
            </a:r>
            <a:r>
              <a:rPr lang="pl-PL" sz="4000" dirty="0" smtClean="0">
                <a:solidFill>
                  <a:schemeClr val="tx1"/>
                </a:solidFill>
              </a:rPr>
              <a:t> </a:t>
            </a:r>
            <a:endParaRPr lang="pl-PL" sz="4000" dirty="0">
              <a:solidFill>
                <a:schemeClr val="tx1"/>
              </a:solidFill>
            </a:endParaRPr>
          </a:p>
        </p:txBody>
      </p:sp>
      <p:pic>
        <p:nvPicPr>
          <p:cNvPr id="1026" name="Picture 2" descr="Zarzad_Wojewodztwa_Pomorskiego_pion-SEMI-BOLD-RGB-NIE DO DRUKU"/>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95535" y="4886251"/>
            <a:ext cx="2944891" cy="18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3" descr="POMORSKIE2020-W1-podstawowe-RGB-FOR WE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768262" y="5661248"/>
            <a:ext cx="4157084" cy="102520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629816"/>
            <a:ext cx="8229600" cy="422920"/>
          </a:xfrm>
        </p:spPr>
        <p:txBody>
          <a:bodyPr>
            <a:normAutofit/>
          </a:bodyPr>
          <a:lstStyle/>
          <a:p>
            <a:pPr algn="ctr"/>
            <a:r>
              <a:rPr lang="pl-PL" sz="1800" b="1" dirty="0" smtClean="0"/>
              <a:t>Zgodność SRWP z zasadami ZR i ochrony środowiska</a:t>
            </a:r>
          </a:p>
        </p:txBody>
      </p:sp>
      <p:sp>
        <p:nvSpPr>
          <p:cNvPr id="3" name="Symbol zastępczy zawartości 2"/>
          <p:cNvSpPr>
            <a:spLocks noGrp="1"/>
          </p:cNvSpPr>
          <p:nvPr>
            <p:ph idx="1"/>
          </p:nvPr>
        </p:nvSpPr>
        <p:spPr>
          <a:xfrm>
            <a:off x="107504" y="1196752"/>
            <a:ext cx="8928000" cy="5400600"/>
          </a:xfrm>
        </p:spPr>
        <p:txBody>
          <a:bodyPr>
            <a:normAutofit/>
          </a:bodyPr>
          <a:lstStyle/>
          <a:p>
            <a:pPr marL="0" indent="0" algn="just">
              <a:buClrTx/>
              <a:buNone/>
            </a:pPr>
            <a:r>
              <a:rPr lang="pl-PL" sz="1900" b="1" dirty="0" smtClean="0">
                <a:solidFill>
                  <a:srgbClr val="000000"/>
                </a:solidFill>
              </a:rPr>
              <a:t>UWAGI:</a:t>
            </a:r>
          </a:p>
          <a:p>
            <a:pPr marL="514350" indent="-514350" algn="just">
              <a:buClrTx/>
              <a:buFont typeface="+mj-lt"/>
              <a:buAutoNum type="arabicPeriod"/>
            </a:pPr>
            <a:r>
              <a:rPr lang="pl-PL" sz="1900" dirty="0">
                <a:solidFill>
                  <a:srgbClr val="000000"/>
                </a:solidFill>
              </a:rPr>
              <a:t>Cel główny SRWP jest wyrażony w wizji strategicznej województwa: </a:t>
            </a:r>
            <a:r>
              <a:rPr lang="pl-PL" sz="1900" b="1" i="1" dirty="0">
                <a:solidFill>
                  <a:srgbClr val="000000"/>
                </a:solidFill>
              </a:rPr>
              <a:t>„Pomorskie w roku 2020 to dynamiczny region inteligentnego wzrostu kreowanego przez społeczeństwo obywatelskie, który jest liderem pozytywnych zmian w obszarze Południowego Bałtyku i w Polsce.- </a:t>
            </a:r>
            <a:r>
              <a:rPr lang="pl-PL" sz="1900" dirty="0">
                <a:solidFill>
                  <a:srgbClr val="000000"/>
                </a:solidFill>
              </a:rPr>
              <a:t>Odniesienie się wyłącznie do kategorii inteligentnego wzrostu jest niepotrzebnym samoograniczeniem w kreowaniu wizji rozwojowej. Być może rozumienie kategorii </a:t>
            </a:r>
            <a:r>
              <a:rPr lang="pl-PL" sz="1900" i="1" dirty="0">
                <a:solidFill>
                  <a:srgbClr val="000000"/>
                </a:solidFill>
              </a:rPr>
              <a:t>inteligentny wzrost</a:t>
            </a:r>
            <a:r>
              <a:rPr lang="pl-PL" sz="1900" dirty="0">
                <a:solidFill>
                  <a:srgbClr val="000000"/>
                </a:solidFill>
              </a:rPr>
              <a:t> ma szerszy kontekst, niestety nie jest to jednoznacznie zdefiniowane w dokumencie przedłożonym do oceny. </a:t>
            </a:r>
          </a:p>
          <a:p>
            <a:pPr marL="514350" lvl="0" indent="-514350" algn="just">
              <a:buClrTx/>
              <a:buFont typeface="+mj-lt"/>
              <a:buAutoNum type="arabicPeriod"/>
            </a:pPr>
            <a:r>
              <a:rPr lang="pl-PL" sz="1900" dirty="0" smtClean="0">
                <a:solidFill>
                  <a:srgbClr val="000000"/>
                </a:solidFill>
              </a:rPr>
              <a:t>Pominięcie </a:t>
            </a:r>
            <a:r>
              <a:rPr lang="pl-PL" sz="1900" dirty="0">
                <a:solidFill>
                  <a:srgbClr val="000000"/>
                </a:solidFill>
              </a:rPr>
              <a:t>zagadnienia utrzymania odpowiednio wysokiej jakości środowiska oraz wdrożenia usług ekosystemowych, jako kluczowych czynników rozwoju;</a:t>
            </a:r>
          </a:p>
          <a:p>
            <a:pPr marL="514350" lvl="0" indent="-514350" algn="just">
              <a:buClrTx/>
              <a:buFont typeface="+mj-lt"/>
              <a:buAutoNum type="arabicPeriod"/>
            </a:pPr>
            <a:r>
              <a:rPr lang="pl-PL" sz="1900" dirty="0">
                <a:solidFill>
                  <a:srgbClr val="000000"/>
                </a:solidFill>
              </a:rPr>
              <a:t>Działania związane z wdrażaniem ZR często określa się mianem kompleksowych, całościowych i zintegrowanych.  </a:t>
            </a:r>
            <a:r>
              <a:rPr lang="pl-PL" sz="1900" dirty="0" smtClean="0">
                <a:solidFill>
                  <a:srgbClr val="000000"/>
                </a:solidFill>
              </a:rPr>
              <a:t>Należy rozważyć </a:t>
            </a:r>
            <a:r>
              <a:rPr lang="pl-PL" sz="1900" dirty="0">
                <a:solidFill>
                  <a:srgbClr val="000000"/>
                </a:solidFill>
              </a:rPr>
              <a:t>zapisy, iż </a:t>
            </a:r>
            <a:r>
              <a:rPr lang="pl-PL" sz="1900" i="1" dirty="0">
                <a:solidFill>
                  <a:srgbClr val="000000"/>
                </a:solidFill>
              </a:rPr>
              <a:t>działania powinny być</a:t>
            </a:r>
            <a:r>
              <a:rPr lang="pl-PL" sz="1900" dirty="0">
                <a:solidFill>
                  <a:srgbClr val="000000"/>
                </a:solidFill>
              </a:rPr>
              <a:t> (...) </a:t>
            </a:r>
            <a:r>
              <a:rPr lang="pl-PL" sz="1900" i="1" dirty="0">
                <a:solidFill>
                  <a:srgbClr val="000000"/>
                </a:solidFill>
              </a:rPr>
              <a:t>selektywne, skoncentrowane</a:t>
            </a:r>
            <a:r>
              <a:rPr lang="pl-PL" sz="1900" dirty="0">
                <a:solidFill>
                  <a:srgbClr val="000000"/>
                </a:solidFill>
              </a:rPr>
              <a:t>; </a:t>
            </a:r>
          </a:p>
          <a:p>
            <a:pPr marL="514350" lvl="0" indent="-514350" algn="just">
              <a:buClrTx/>
              <a:buFont typeface="+mj-lt"/>
              <a:buAutoNum type="arabicPeriod"/>
            </a:pPr>
            <a:r>
              <a:rPr lang="pl-PL" sz="1900" dirty="0">
                <a:solidFill>
                  <a:srgbClr val="000000"/>
                </a:solidFill>
              </a:rPr>
              <a:t>Ograniczenie zapewnienia pełnego dostępu do wysokiej jakości usług medycznych jedynie do zakresu chorób cywilizacyjnych;</a:t>
            </a:r>
          </a:p>
          <a:p>
            <a:pPr marL="514350" indent="-514350" algn="just">
              <a:buClrTx/>
              <a:buFont typeface="+mj-lt"/>
              <a:buAutoNum type="arabicPeriod"/>
            </a:pPr>
            <a:endParaRPr lang="pl-PL" dirty="0" smtClean="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1547664" y="692696"/>
            <a:ext cx="6408712" cy="288032"/>
          </a:xfrm>
        </p:spPr>
        <p:txBody>
          <a:bodyPr>
            <a:noAutofit/>
          </a:bodyPr>
          <a:lstStyle/>
          <a:p>
            <a:r>
              <a:rPr lang="pl-PL" sz="1800" b="1" dirty="0" smtClean="0"/>
              <a:t>Zidentyfikowane problemy SRWP a zasady ZR i ochrony środowiska</a:t>
            </a:r>
            <a:endParaRPr lang="pl-PL" sz="1800" b="1" dirty="0"/>
          </a:p>
        </p:txBody>
      </p:sp>
      <p:sp>
        <p:nvSpPr>
          <p:cNvPr id="3" name="Symbol zastępczy zawartości 2"/>
          <p:cNvSpPr>
            <a:spLocks noGrp="1"/>
          </p:cNvSpPr>
          <p:nvPr>
            <p:ph idx="1"/>
          </p:nvPr>
        </p:nvSpPr>
        <p:spPr>
          <a:xfrm>
            <a:off x="108496" y="1052736"/>
            <a:ext cx="8928000" cy="5616624"/>
          </a:xfrm>
        </p:spPr>
        <p:txBody>
          <a:bodyPr>
            <a:normAutofit/>
          </a:bodyPr>
          <a:lstStyle/>
          <a:p>
            <a:pPr marL="514350" indent="-514350" algn="just">
              <a:buClrTx/>
              <a:buNone/>
            </a:pPr>
            <a:endParaRPr lang="pl-PL" sz="1800" dirty="0" smtClean="0"/>
          </a:p>
          <a:p>
            <a:pPr algn="just">
              <a:buClrTx/>
            </a:pPr>
            <a:r>
              <a:rPr lang="pl-PL" sz="1800" dirty="0" smtClean="0"/>
              <a:t>Skupienie się jedynie na gospodarce wodno-ściekowej i gospodarce opadami oraz różnorodności biologicznej w celu 3.3. Czyste środowisko i bioróżnorodność z pominięciem innych komponentów środowiska.</a:t>
            </a:r>
          </a:p>
          <a:p>
            <a:pPr algn="just">
              <a:buClrTx/>
            </a:pPr>
            <a:r>
              <a:rPr lang="pl-PL" sz="1800" dirty="0" smtClean="0"/>
              <a:t>Strategia </a:t>
            </a:r>
            <a:r>
              <a:rPr lang="pl-PL" sz="1800" dirty="0"/>
              <a:t>z jednej strony zakłada wzmocnienie wizerunku regionu w oparciu o znaczący potencjał przyrodniczy, a z drugiej zakłada się podniesienie atrakcyjności turystycznej obszarów mających wysoką wartość </a:t>
            </a:r>
            <a:r>
              <a:rPr lang="pl-PL" sz="1800" dirty="0" smtClean="0"/>
              <a:t>przyrodniczą.</a:t>
            </a:r>
            <a:r>
              <a:rPr lang="pl-PL" sz="1800" dirty="0"/>
              <a:t> </a:t>
            </a:r>
            <a:r>
              <a:rPr lang="pl-PL" sz="1800" dirty="0" smtClean="0"/>
              <a:t>Pominięcie </a:t>
            </a:r>
            <a:r>
              <a:rPr lang="pl-PL" sz="1800" dirty="0"/>
              <a:t>kwestii konieczności rozwoju turystyki z uwzględnieniem odporności środowiska przyrodniczego na presję powodowaną </a:t>
            </a:r>
            <a:r>
              <a:rPr lang="pl-PL" sz="1800" dirty="0" smtClean="0"/>
              <a:t>turystyką.</a:t>
            </a:r>
          </a:p>
          <a:p>
            <a:pPr algn="just">
              <a:buClrTx/>
            </a:pPr>
            <a:r>
              <a:rPr lang="pl-PL" sz="1800" dirty="0" smtClean="0"/>
              <a:t>Skuteczna </a:t>
            </a:r>
            <a:r>
              <a:rPr lang="pl-PL" sz="1800" dirty="0"/>
              <a:t>ochrona przeciwpowodziowa odnosi się jedynie do ochrony przeciwpowodziowej ludzi, pominięto wpływ inwestycji związanych z ochroną przeciwpowodziową na środowisko.</a:t>
            </a:r>
          </a:p>
          <a:p>
            <a:pPr algn="just">
              <a:buClrTx/>
            </a:pPr>
            <a:r>
              <a:rPr lang="pl-PL" sz="1800" dirty="0" smtClean="0"/>
              <a:t>Zapisy </a:t>
            </a:r>
            <a:r>
              <a:rPr lang="pl-PL" sz="1800" dirty="0"/>
              <a:t>dotyczące podniesienia atrakcyjności inwestycyjnej, turystycznej i osiedleńczej obszarów narażonych na niebezpieczeństwo powodzi poprzez zapewnienie im skutecznej ochrony przeciwpowodziowej.</a:t>
            </a:r>
          </a:p>
          <a:p>
            <a:pPr>
              <a:buNone/>
            </a:pPr>
            <a:endParaRPr lang="pl-PL"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203848" y="692696"/>
            <a:ext cx="2592288" cy="288032"/>
          </a:xfrm>
        </p:spPr>
        <p:txBody>
          <a:bodyPr>
            <a:noAutofit/>
          </a:bodyPr>
          <a:lstStyle/>
          <a:p>
            <a:r>
              <a:rPr lang="pl-PL" sz="1800" b="1" dirty="0" smtClean="0"/>
              <a:t>Analiza otoczenia SRWP</a:t>
            </a:r>
            <a:endParaRPr lang="pl-PL" sz="1800" b="1" dirty="0"/>
          </a:p>
        </p:txBody>
      </p:sp>
      <p:sp>
        <p:nvSpPr>
          <p:cNvPr id="3" name="Symbol zastępczy zawartości 2"/>
          <p:cNvSpPr>
            <a:spLocks noGrp="1"/>
          </p:cNvSpPr>
          <p:nvPr>
            <p:ph idx="1"/>
          </p:nvPr>
        </p:nvSpPr>
        <p:spPr>
          <a:xfrm>
            <a:off x="107504" y="1124744"/>
            <a:ext cx="8928000" cy="5616624"/>
          </a:xfrm>
        </p:spPr>
        <p:txBody>
          <a:bodyPr>
            <a:normAutofit fontScale="62500" lnSpcReduction="20000"/>
          </a:bodyPr>
          <a:lstStyle/>
          <a:p>
            <a:pPr algn="just">
              <a:buClrTx/>
            </a:pPr>
            <a:r>
              <a:rPr lang="pl-PL" sz="2900" dirty="0" smtClean="0"/>
              <a:t>Brak odniesienia do potrzeb oraz sposobów monitorowania realizacji celów pod kątem środowiskowym.</a:t>
            </a:r>
          </a:p>
          <a:p>
            <a:pPr algn="just">
              <a:buClrTx/>
            </a:pPr>
            <a:r>
              <a:rPr lang="pl-PL" sz="2900" dirty="0" smtClean="0"/>
              <a:t>Propozycje zmian lub nowych wskaźników jako narzędzi monitorujących skutki realizacji SRWP zarówno pod katem społeczno-gospodarczym, jak i środowiskowym:  </a:t>
            </a:r>
          </a:p>
          <a:p>
            <a:pPr lvl="1"/>
            <a:r>
              <a:rPr lang="pl-PL" sz="2600" dirty="0"/>
              <a:t>Bilans ilość obszarów przemysłowych, (stref inwestycyjnych) stworzonych na obszarach objętych MPZP w stosunku do pozostałych obszarów (</a:t>
            </a:r>
            <a:r>
              <a:rPr lang="pl-PL" sz="2600" b="1" dirty="0"/>
              <a:t>cel 1.3</a:t>
            </a:r>
            <a:r>
              <a:rPr lang="pl-PL" sz="2600" dirty="0"/>
              <a:t>);</a:t>
            </a:r>
          </a:p>
          <a:p>
            <a:pPr lvl="1"/>
            <a:r>
              <a:rPr lang="pl-PL" sz="2600" dirty="0"/>
              <a:t>Bilans ilości pasażerów poruszających się transportem zbiorowym i indywidualnym (</a:t>
            </a:r>
            <a:r>
              <a:rPr lang="pl-PL" sz="2600" b="1" dirty="0"/>
              <a:t>cel 3.1</a:t>
            </a:r>
            <a:r>
              <a:rPr lang="pl-PL" sz="2600" dirty="0"/>
              <a:t>);</a:t>
            </a:r>
          </a:p>
          <a:p>
            <a:pPr lvl="1"/>
            <a:r>
              <a:rPr lang="pl-PL" sz="2600" dirty="0"/>
              <a:t>Ilość dni z przekroczeniem norm jakości powietrza (</a:t>
            </a:r>
            <a:r>
              <a:rPr lang="pl-PL" sz="2600" b="1" dirty="0"/>
              <a:t>cel 3.1</a:t>
            </a:r>
            <a:r>
              <a:rPr lang="pl-PL" sz="2600" dirty="0"/>
              <a:t>);</a:t>
            </a:r>
          </a:p>
          <a:p>
            <a:pPr lvl="1"/>
            <a:r>
              <a:rPr lang="pl-PL" sz="2600" dirty="0"/>
              <a:t>Udział ścieków komunalnych odprowadzanych bez oczyszczania w ogólnej ilości wytwarzanych ścieków komunalnych (</a:t>
            </a:r>
            <a:r>
              <a:rPr lang="pl-PL" sz="2600" b="1" dirty="0"/>
              <a:t>cel 3.2</a:t>
            </a:r>
            <a:r>
              <a:rPr lang="pl-PL" sz="2600" dirty="0"/>
              <a:t>);</a:t>
            </a:r>
          </a:p>
          <a:p>
            <a:pPr lvl="1"/>
            <a:r>
              <a:rPr lang="pl-PL" sz="2600" dirty="0"/>
              <a:t>Udział ścieków przemysłowych odprowadzanych bez oczyszczania w ogólnej ilości wytwarzanych ścieków przemysłowych wymagających oczyszczania (bez wód chłodniczych) (</a:t>
            </a:r>
            <a:r>
              <a:rPr lang="pl-PL" sz="2600" b="1" dirty="0"/>
              <a:t>cel 3.2</a:t>
            </a:r>
            <a:r>
              <a:rPr lang="pl-PL" sz="2600" dirty="0"/>
              <a:t>).</a:t>
            </a:r>
          </a:p>
          <a:p>
            <a:pPr lvl="1"/>
            <a:r>
              <a:rPr lang="pl-PL" sz="2600" dirty="0"/>
              <a:t>Ilość stworzonych zielonych miejsc pracy powstałych w wyniku realizacji zamierzeń SRWP </a:t>
            </a:r>
            <a:r>
              <a:rPr lang="pl-PL" sz="2600" b="1" dirty="0"/>
              <a:t>(cel 1.3, 2.1)</a:t>
            </a:r>
            <a:r>
              <a:rPr lang="pl-PL" sz="2600" dirty="0"/>
              <a:t>;</a:t>
            </a:r>
          </a:p>
          <a:p>
            <a:pPr lvl="1"/>
            <a:r>
              <a:rPr lang="pl-PL" sz="2600" dirty="0"/>
              <a:t>Wartość </a:t>
            </a:r>
            <a:r>
              <a:rPr lang="pl-PL" sz="2600" dirty="0" err="1"/>
              <a:t>prośrodowiskowych</a:t>
            </a:r>
            <a:r>
              <a:rPr lang="pl-PL" sz="2600" dirty="0"/>
              <a:t> inwestycji (</a:t>
            </a:r>
            <a:r>
              <a:rPr lang="pl-PL" sz="2600" b="1" dirty="0"/>
              <a:t>cel 1.3</a:t>
            </a:r>
            <a:r>
              <a:rPr lang="pl-PL" sz="2600" dirty="0"/>
              <a:t>) (wspartych w ramach realizacji zamierzeń SRWP;</a:t>
            </a:r>
          </a:p>
          <a:p>
            <a:pPr lvl="1"/>
            <a:r>
              <a:rPr lang="pl-PL" sz="2600" dirty="0"/>
              <a:t>Bilans transportu towarów wyrażony tonażem towarów przewożonych drogami, koleją, wodą i transportem lotniczym (</a:t>
            </a:r>
            <a:r>
              <a:rPr lang="pl-PL" sz="2600" b="1" dirty="0"/>
              <a:t>cel 3.1</a:t>
            </a:r>
            <a:r>
              <a:rPr lang="pl-PL" sz="2600" dirty="0"/>
              <a:t>).</a:t>
            </a:r>
          </a:p>
          <a:p>
            <a:pPr lvl="1"/>
            <a:r>
              <a:rPr lang="pl-PL" sz="2600" dirty="0"/>
              <a:t>Zmianę powierzchni terenów wykorzystanych do celów produkcyjnych w stosunku do powierzchni terenów zielonych (</a:t>
            </a:r>
            <a:r>
              <a:rPr lang="pl-PL" sz="2600" b="1" dirty="0"/>
              <a:t>cel 1.3 i cel 3.2</a:t>
            </a:r>
            <a:r>
              <a:rPr lang="pl-PL" sz="2600" dirty="0"/>
              <a:t>);</a:t>
            </a:r>
          </a:p>
          <a:p>
            <a:pPr lvl="1"/>
            <a:r>
              <a:rPr lang="pl-PL" sz="2600" dirty="0"/>
              <a:t>Ilość obszarów atrakcyjnych turystycznie </a:t>
            </a:r>
            <a:r>
              <a:rPr lang="pl-PL" sz="2600" dirty="0" smtClean="0"/>
              <a:t>posiadają </a:t>
            </a:r>
            <a:r>
              <a:rPr lang="pl-PL" sz="2600" dirty="0" err="1" smtClean="0"/>
              <a:t>cych</a:t>
            </a:r>
            <a:r>
              <a:rPr lang="pl-PL" sz="2600" dirty="0" smtClean="0"/>
              <a:t> </a:t>
            </a:r>
            <a:r>
              <a:rPr lang="pl-PL" sz="2600" dirty="0" err="1"/>
              <a:t>ekocertyfikaty</a:t>
            </a:r>
            <a:r>
              <a:rPr lang="pl-PL" sz="2600" dirty="0"/>
              <a:t>, np. kąpieliska odznaczone Błękitną Flagą (</a:t>
            </a:r>
            <a:r>
              <a:rPr lang="pl-PL" sz="2600" b="1" dirty="0"/>
              <a:t>cel 1.4</a:t>
            </a:r>
            <a:r>
              <a:rPr lang="pl-PL" sz="2600" dirty="0"/>
              <a:t>);</a:t>
            </a:r>
          </a:p>
          <a:p>
            <a:pPr lvl="1"/>
            <a:r>
              <a:rPr lang="pl-PL" sz="2600" dirty="0"/>
              <a:t>Wskaźniki pozwalające na określenie zmian w zakresie rozmiarów populacji gatunków chronionych w województwie pomorskim (</a:t>
            </a:r>
            <a:r>
              <a:rPr lang="pl-PL" sz="2600" b="1" dirty="0"/>
              <a:t>cel 3.2</a:t>
            </a:r>
            <a:r>
              <a:rPr lang="pl-PL" sz="2600" dirty="0" smtClean="0"/>
              <a:t>).</a:t>
            </a:r>
          </a:p>
          <a:p>
            <a:pPr lvl="1"/>
            <a:r>
              <a:rPr lang="pl-PL" sz="2600" dirty="0" smtClean="0"/>
              <a:t>Wskaźniki dla celu operacyjnego 3.4 …</a:t>
            </a:r>
            <a:endParaRPr lang="pl-PL" sz="2600" dirty="0"/>
          </a:p>
          <a:p>
            <a:pPr>
              <a:buNone/>
            </a:pPr>
            <a:endParaRPr lang="pl-PL"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116632"/>
            <a:ext cx="8229600" cy="866360"/>
          </a:xfrm>
        </p:spPr>
        <p:txBody>
          <a:bodyPr>
            <a:normAutofit/>
          </a:bodyPr>
          <a:lstStyle/>
          <a:p>
            <a:pPr algn="ctr"/>
            <a:r>
              <a:rPr lang="pl-PL" sz="1800" b="1" dirty="0" smtClean="0"/>
              <a:t>Rekomendacje w zakresie zasadniczej oceny SRWP</a:t>
            </a:r>
            <a:endParaRPr lang="pl-PL" sz="1800" b="1" dirty="0"/>
          </a:p>
        </p:txBody>
      </p:sp>
      <p:graphicFrame>
        <p:nvGraphicFramePr>
          <p:cNvPr id="7" name="Symbol zastępczy zawartości 6"/>
          <p:cNvGraphicFramePr>
            <a:graphicFrameLocks noGrp="1"/>
          </p:cNvGraphicFramePr>
          <p:nvPr>
            <p:ph idx="1"/>
            <p:extLst>
              <p:ext uri="{D42A27DB-BD31-4B8C-83A1-F6EECF244321}">
                <p14:modId xmlns:p14="http://schemas.microsoft.com/office/powerpoint/2010/main" val="1434014988"/>
              </p:ext>
            </p:extLst>
          </p:nvPr>
        </p:nvGraphicFramePr>
        <p:xfrm>
          <a:off x="107504" y="1124744"/>
          <a:ext cx="8928000" cy="4781331"/>
        </p:xfrm>
        <a:graphic>
          <a:graphicData uri="http://schemas.openxmlformats.org/drawingml/2006/table">
            <a:tbl>
              <a:tblPr/>
              <a:tblGrid>
                <a:gridCol w="8928000"/>
              </a:tblGrid>
              <a:tr h="1207407">
                <a:tc>
                  <a:txBody>
                    <a:bodyPr/>
                    <a:lstStyle/>
                    <a:p>
                      <a:pPr marL="285750" indent="-285750" algn="just">
                        <a:spcAft>
                          <a:spcPts val="0"/>
                        </a:spcAft>
                        <a:buFont typeface="Arial" pitchFamily="34" charset="0"/>
                        <a:buChar char="•"/>
                      </a:pPr>
                      <a:r>
                        <a:rPr lang="pl-PL" sz="1800" dirty="0" smtClean="0">
                          <a:effectLst/>
                          <a:latin typeface="Calibri"/>
                          <a:ea typeface="Calibri"/>
                          <a:cs typeface="Times New Roman"/>
                        </a:rPr>
                        <a:t>Zmiana zapisu wizji rozwoju; „Pomorskie w roku 2020 to dynamiczny region inteligentnego </a:t>
                      </a:r>
                      <a:r>
                        <a:rPr lang="pl-PL" sz="1800" b="1" dirty="0" smtClean="0">
                          <a:effectLst/>
                          <a:latin typeface="Calibri"/>
                          <a:ea typeface="Calibri"/>
                          <a:cs typeface="Times New Roman"/>
                        </a:rPr>
                        <a:t>i zrównoważonego</a:t>
                      </a:r>
                      <a:r>
                        <a:rPr lang="pl-PL" sz="1800" dirty="0" smtClean="0">
                          <a:effectLst/>
                          <a:latin typeface="Calibri"/>
                          <a:ea typeface="Calibri"/>
                          <a:cs typeface="Times New Roman"/>
                        </a:rPr>
                        <a:t> wzrostu kreowanego przez społeczeństwo obywatelskie, który jest liderem pozytywnych zmian w obszarze Południowego Bałtyku i w Polsce.”</a:t>
                      </a:r>
                      <a:endParaRPr lang="pl-PL" sz="1800"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803061">
                <a:tc>
                  <a:txBody>
                    <a:bodyPr/>
                    <a:lstStyle/>
                    <a:p>
                      <a:pPr marL="285750" indent="-285750" algn="just">
                        <a:spcAft>
                          <a:spcPts val="0"/>
                        </a:spcAft>
                        <a:buFont typeface="Arial" pitchFamily="34" charset="0"/>
                        <a:buChar char="•"/>
                      </a:pPr>
                      <a:r>
                        <a:rPr lang="pl-PL" sz="1800" b="1" dirty="0" smtClean="0">
                          <a:effectLst/>
                          <a:latin typeface="Calibri"/>
                          <a:ea typeface="Calibri"/>
                          <a:cs typeface="Times New Roman"/>
                        </a:rPr>
                        <a:t>Rozszerzenie definicji zasady zrównoważonego rozwoju</a:t>
                      </a:r>
                      <a:r>
                        <a:rPr lang="pl-PL" sz="1800" dirty="0" smtClean="0">
                          <a:effectLst/>
                          <a:latin typeface="Calibri"/>
                          <a:ea typeface="Calibri"/>
                          <a:cs typeface="Times New Roman"/>
                        </a:rPr>
                        <a:t> o zapis dot. konieczności uwzględniania celów i wymogów ochrony środowiska także w innych dziedzinach rozwojowych; identyfikacji i oceny potencjalnych skutków środowiskowych oraz konsultacji tych skutków z zainteresowanymi stronami i osobami, jak również stosowania środków i rozwiązań eliminujących lub ograniczających zagrożenia środowiskowe. </a:t>
                      </a:r>
                      <a:r>
                        <a:rPr lang="pl-PL" sz="1800" b="1" dirty="0" smtClean="0">
                          <a:effectLst/>
                          <a:latin typeface="Calibri"/>
                          <a:ea typeface="Calibri"/>
                          <a:cs typeface="Times New Roman"/>
                        </a:rPr>
                        <a:t>(III</a:t>
                      </a:r>
                      <a:r>
                        <a:rPr lang="pl-PL" sz="1800" b="1" baseline="0" dirty="0" smtClean="0">
                          <a:effectLst/>
                          <a:latin typeface="Calibri"/>
                          <a:ea typeface="Calibri"/>
                          <a:cs typeface="Times New Roman"/>
                        </a:rPr>
                        <a:t> A – Misja – zasady)</a:t>
                      </a:r>
                      <a:endParaRPr lang="pl-PL" sz="1800" b="1" dirty="0">
                        <a:effectLst/>
                        <a:latin typeface="Calibri"/>
                        <a:ea typeface="Calibri"/>
                        <a:cs typeface="Times New Roman"/>
                      </a:endParaRP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r h="1770863">
                <a:tc>
                  <a:txBody>
                    <a:bodyPr/>
                    <a:lstStyle/>
                    <a:p>
                      <a:pPr marL="285750" indent="-285750" algn="just">
                        <a:spcAft>
                          <a:spcPts val="0"/>
                        </a:spcAft>
                        <a:buFont typeface="Arial" pitchFamily="34" charset="0"/>
                        <a:buChar char="•"/>
                      </a:pPr>
                      <a:r>
                        <a:rPr lang="pl-PL" sz="1800" dirty="0">
                          <a:effectLst/>
                          <a:latin typeface="Calibri"/>
                          <a:ea typeface="Calibri"/>
                          <a:cs typeface="Times New Roman"/>
                        </a:rPr>
                        <a:t>Jednoznaczne określenie statusu Pomorskiego Systemu Monitoringu i Ewaluacji (PSME) oraz uzupełnienie jego zadań o monitorowanie oddziaływania na środowisko. Obecne zapisy nie dają pewności, że środowisko będzie elementem monitoringu społeczno-gospodarczo-przestrzennego.</a:t>
                      </a:r>
                    </a:p>
                  </a:txBody>
                  <a:tcPr marL="68580" marR="68580" marT="0" marB="0">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764704"/>
            <a:ext cx="8229600" cy="288032"/>
          </a:xfrm>
        </p:spPr>
        <p:txBody>
          <a:bodyPr>
            <a:normAutofit fontScale="90000"/>
          </a:bodyPr>
          <a:lstStyle/>
          <a:p>
            <a:pPr algn="ctr"/>
            <a:r>
              <a:rPr lang="pl-PL" sz="1800" b="1" dirty="0" smtClean="0"/>
              <a:t/>
            </a:r>
            <a:br>
              <a:rPr lang="pl-PL" sz="1800" b="1" dirty="0" smtClean="0"/>
            </a:br>
            <a:r>
              <a:rPr lang="pl-PL" sz="2000" b="1" dirty="0" smtClean="0">
                <a:solidFill>
                  <a:schemeClr val="tx1"/>
                </a:solidFill>
              </a:rPr>
              <a:t>Ocena stanu środowiska na obszarach objętych oddziaływaniem strategii</a:t>
            </a:r>
            <a:endParaRPr lang="pl-PL" sz="2000" b="1" dirty="0">
              <a:solidFill>
                <a:schemeClr val="tx1"/>
              </a:solidFill>
            </a:endParaRPr>
          </a:p>
        </p:txBody>
      </p:sp>
      <p:sp>
        <p:nvSpPr>
          <p:cNvPr id="3" name="Symbol zastępczy zawartości 2"/>
          <p:cNvSpPr>
            <a:spLocks noGrp="1"/>
          </p:cNvSpPr>
          <p:nvPr>
            <p:ph idx="1"/>
          </p:nvPr>
        </p:nvSpPr>
        <p:spPr>
          <a:xfrm>
            <a:off x="107504" y="1196752"/>
            <a:ext cx="8928000" cy="5256584"/>
          </a:xfrm>
        </p:spPr>
        <p:txBody>
          <a:bodyPr>
            <a:normAutofit/>
          </a:bodyPr>
          <a:lstStyle/>
          <a:p>
            <a:pPr algn="just">
              <a:buClrTx/>
            </a:pPr>
            <a:r>
              <a:rPr lang="pl-PL" sz="1800" dirty="0" smtClean="0"/>
              <a:t>Ocena stanu ustawowych elementów środowiska: różnorodności biologicznej, ludzi (zdrowie, warunki życia, zachowania społeczne), wód, powietrza, powierzchni ziemi, krajobrazu, zabytków i dóbr materialnych, zasobów naturalnych, klimatu i zagrożeń naturalnych oraz obszarów specyficznych: energetyki, transportu, gospodarki, hałasu.</a:t>
            </a:r>
          </a:p>
          <a:p>
            <a:pPr algn="just">
              <a:buClrTx/>
            </a:pPr>
            <a:r>
              <a:rPr lang="pl-PL" sz="1800" dirty="0" smtClean="0"/>
              <a:t>Identyfikacja najważniejszych problemów ochrony środowiska o potrzeb z nimi związanych oraz ocena uwzględnienia ich przez SRWP.</a:t>
            </a:r>
          </a:p>
          <a:p>
            <a:pPr algn="just">
              <a:buClrTx/>
            </a:pPr>
            <a:r>
              <a:rPr lang="pl-PL" sz="1800" b="1" u="sng" dirty="0" smtClean="0"/>
              <a:t>Znaczna część zidentyfikowanych potrzeb została</a:t>
            </a:r>
            <a:r>
              <a:rPr lang="pl-PL" sz="1800" b="1" dirty="0" smtClean="0"/>
              <a:t> w mniejszym lub większym stopniu </a:t>
            </a:r>
            <a:r>
              <a:rPr lang="pl-PL" sz="1800" b="1" u="sng" dirty="0" smtClean="0"/>
              <a:t>ujęta w SRWP. </a:t>
            </a:r>
          </a:p>
          <a:p>
            <a:pPr marL="514350" indent="-514350">
              <a:buClrTx/>
              <a:buFont typeface="+mj-lt"/>
              <a:buAutoNum type="arabicPeriod"/>
            </a:pPr>
            <a:endParaRPr lang="pl-PL" sz="1800" dirty="0" smtClean="0"/>
          </a:p>
          <a:p>
            <a:pPr marL="514350" indent="-514350">
              <a:buClrTx/>
              <a:buNone/>
            </a:pPr>
            <a:endParaRPr lang="pl-PL" sz="2400" dirty="0" smtClean="0"/>
          </a:p>
          <a:p>
            <a:endParaRPr lang="pl-PL"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215008" y="764704"/>
            <a:ext cx="8928992" cy="288032"/>
          </a:xfrm>
        </p:spPr>
        <p:txBody>
          <a:bodyPr>
            <a:noAutofit/>
          </a:bodyPr>
          <a:lstStyle/>
          <a:p>
            <a:pPr algn="ctr"/>
            <a:r>
              <a:rPr lang="pl-PL" sz="1800" b="1" dirty="0" smtClean="0"/>
              <a:t>Wybrane potrzeby związane z problemami ochrony środowiska</a:t>
            </a:r>
            <a:endParaRPr lang="pl-PL" sz="1800" b="1" dirty="0"/>
          </a:p>
        </p:txBody>
      </p:sp>
      <p:sp>
        <p:nvSpPr>
          <p:cNvPr id="5" name="Prostokąt 4"/>
          <p:cNvSpPr/>
          <p:nvPr/>
        </p:nvSpPr>
        <p:spPr>
          <a:xfrm>
            <a:off x="73241" y="1084679"/>
            <a:ext cx="8928000" cy="4770537"/>
          </a:xfrm>
          <a:prstGeom prst="rect">
            <a:avLst/>
          </a:prstGeom>
        </p:spPr>
        <p:txBody>
          <a:bodyPr>
            <a:spAutoFit/>
          </a:bodyPr>
          <a:lstStyle/>
          <a:p>
            <a:pPr marL="285750" indent="-285750" algn="just">
              <a:buFont typeface="Arial" pitchFamily="34" charset="0"/>
              <a:buChar char="•"/>
            </a:pPr>
            <a:r>
              <a:rPr lang="pl-PL" sz="1600" b="1" dirty="0"/>
              <a:t>Konieczność ograniczenia presji turystyki na obszary wrażliwe przyrodniczo, kulturowo i </a:t>
            </a:r>
            <a:r>
              <a:rPr lang="pl-PL" sz="1600" b="1" dirty="0" smtClean="0"/>
              <a:t>krajobrazowo.</a:t>
            </a:r>
          </a:p>
          <a:p>
            <a:pPr marL="285750" indent="-285750" algn="just">
              <a:buFont typeface="Arial" pitchFamily="34" charset="0"/>
              <a:buChar char="•"/>
            </a:pPr>
            <a:r>
              <a:rPr lang="pl-PL" sz="1600" dirty="0" smtClean="0"/>
              <a:t>Podnoszenie </a:t>
            </a:r>
            <a:r>
              <a:rPr lang="pl-PL" sz="1600" dirty="0"/>
              <a:t>świadomości organów administracji oraz społeczeństwa na temat zrównoważonego rozwoju zachowującego w sposób trwały walory i zasoby środowiska </a:t>
            </a:r>
            <a:r>
              <a:rPr lang="pl-PL" sz="1600" dirty="0" smtClean="0"/>
              <a:t>przyrodniczego – czyli edukacja ekologiczna.</a:t>
            </a:r>
            <a:endParaRPr lang="pl-PL" sz="1600" dirty="0"/>
          </a:p>
          <a:p>
            <a:pPr marL="285750" indent="-285750" algn="just">
              <a:buFont typeface="Arial" pitchFamily="34" charset="0"/>
              <a:buChar char="•"/>
            </a:pPr>
            <a:r>
              <a:rPr lang="pl-PL" sz="1600" dirty="0"/>
              <a:t>Ochrona wód powierzchniowych i morskich przed eutrofizacją.</a:t>
            </a:r>
          </a:p>
          <a:p>
            <a:pPr marL="285750" indent="-285750" algn="just">
              <a:buFont typeface="Arial" pitchFamily="34" charset="0"/>
              <a:buChar char="•"/>
            </a:pPr>
            <a:r>
              <a:rPr lang="pl-PL" sz="1600" dirty="0"/>
              <a:t>Stopniowe wprowadzanie odpłatności przez użytkowników wód za korzystanie z wód z uwzględnieniem oddziaływania na środowisko.</a:t>
            </a:r>
          </a:p>
          <a:p>
            <a:pPr marL="285750" indent="-285750" algn="just">
              <a:buFont typeface="Arial" pitchFamily="34" charset="0"/>
              <a:buChar char="•"/>
            </a:pPr>
            <a:r>
              <a:rPr lang="pl-PL" sz="1600" dirty="0" smtClean="0"/>
              <a:t>Poprawa stanu środowiska poprzez zapewnienie ludności dostępu do odpowiedniej infrastruktury komunalnej </a:t>
            </a:r>
          </a:p>
          <a:p>
            <a:pPr marL="285750" indent="-285750" algn="just">
              <a:buFont typeface="Arial" pitchFamily="34" charset="0"/>
              <a:buChar char="•"/>
            </a:pPr>
            <a:r>
              <a:rPr lang="pl-PL" sz="1600" dirty="0" smtClean="0"/>
              <a:t>Odpowiednio </a:t>
            </a:r>
            <a:r>
              <a:rPr lang="pl-PL" sz="1600" dirty="0"/>
              <a:t>zorganizowane planowanie przestrzenne uwzględniające rozwój stref przewietrzania oraz wzrost powierzchni terenów zieleni w obszarach zabudowy miejskiej. (obecnie tereny zielone w obszarach miejskich podlegają intensywnej zabudowie)</a:t>
            </a:r>
          </a:p>
          <a:p>
            <a:pPr marL="285750" indent="-285750" algn="just">
              <a:buFont typeface="Arial" pitchFamily="34" charset="0"/>
              <a:buChar char="•"/>
            </a:pPr>
            <a:r>
              <a:rPr lang="pl-PL" sz="1600" dirty="0" smtClean="0"/>
              <a:t>Ograniczenie </a:t>
            </a:r>
            <a:r>
              <a:rPr lang="pl-PL" sz="1600" dirty="0"/>
              <a:t>rozwoju zabudowy na terenach zagrożonych powodzią.</a:t>
            </a:r>
          </a:p>
          <a:p>
            <a:pPr marL="285750" indent="-285750" algn="just">
              <a:buFont typeface="Arial" pitchFamily="34" charset="0"/>
              <a:buChar char="•"/>
            </a:pPr>
            <a:r>
              <a:rPr lang="pl-PL" sz="1600" b="1" dirty="0"/>
              <a:t>Zapewnienie grup mediacyjnych do rozwiązywania konfliktów społecznych wynikających z prac poszukiwawczych i eksploatacyjnych złóż.</a:t>
            </a:r>
          </a:p>
          <a:p>
            <a:pPr marL="285750" indent="-285750" algn="just">
              <a:buFont typeface="Arial" pitchFamily="34" charset="0"/>
              <a:buChar char="•"/>
            </a:pPr>
            <a:r>
              <a:rPr lang="pl-PL" sz="1600" dirty="0"/>
              <a:t>Inicjowanie rozwoju nowych klastrów wspierających </a:t>
            </a:r>
            <a:r>
              <a:rPr lang="pl-PL" sz="1600" dirty="0" err="1"/>
              <a:t>prośrodowiskowy</a:t>
            </a:r>
            <a:r>
              <a:rPr lang="pl-PL" sz="1600" dirty="0"/>
              <a:t> rozwój gospodarczy w oparciu o innowacyjne technologie, wykorzystujące zasoby środowiska zgodnie z zasadą zrównoważonego rozwoju.</a:t>
            </a:r>
            <a:endParaRPr lang="pl-PL" sz="14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1556792"/>
            <a:ext cx="8229600" cy="1143000"/>
          </a:xfrm>
        </p:spPr>
        <p:txBody>
          <a:bodyPr>
            <a:normAutofit/>
          </a:bodyPr>
          <a:lstStyle/>
          <a:p>
            <a:pPr algn="ctr"/>
            <a:r>
              <a:rPr lang="pl-PL" sz="3600" dirty="0" smtClean="0">
                <a:effectLst>
                  <a:outerShdw blurRad="38100" dist="38100" dir="2700000" algn="tl">
                    <a:srgbClr val="000000">
                      <a:alpha val="43137"/>
                    </a:srgbClr>
                  </a:outerShdw>
                </a:effectLst>
              </a:rPr>
              <a:t>Szczegółowa analiza celów SRWP</a:t>
            </a:r>
            <a:endParaRPr lang="pl-PL" sz="36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07504" y="1484784"/>
            <a:ext cx="8928000" cy="5112568"/>
          </a:xfrm>
        </p:spPr>
        <p:txBody>
          <a:bodyPr>
            <a:normAutofit/>
          </a:bodyPr>
          <a:lstStyle/>
          <a:p>
            <a:pPr algn="just">
              <a:buClrTx/>
            </a:pPr>
            <a:r>
              <a:rPr lang="pl-PL" sz="1800" dirty="0" smtClean="0"/>
              <a:t>Cel </a:t>
            </a:r>
            <a:r>
              <a:rPr lang="pl-PL" sz="1800" dirty="0"/>
              <a:t>w obecnym zapisie umożliwia tworzenie zachęt dla szeroko rozumianego inwestowania w regionie. Lepsze warunki inwestycyjne bez racjonalnej polityki lokalizacyjnej (</a:t>
            </a:r>
            <a:r>
              <a:rPr lang="pl-PL" sz="1800" i="1" dirty="0"/>
              <a:t>racjonalnej tj. tworzonej w oparciu o zasadę zrównoważonego rozwoju</a:t>
            </a:r>
            <a:r>
              <a:rPr lang="pl-PL" sz="1800" dirty="0"/>
              <a:t>) nowych przedsiębiorstw mogą doprowadzić do znacznych konfliktów na linii oczekiwanego zysku a interesu środowiska</a:t>
            </a:r>
            <a:r>
              <a:rPr lang="pl-PL" sz="1800" dirty="0" smtClean="0"/>
              <a:t>.</a:t>
            </a:r>
            <a:endParaRPr lang="pl-PL" sz="1800" dirty="0"/>
          </a:p>
          <a:p>
            <a:pPr algn="just">
              <a:buClrTx/>
            </a:pPr>
            <a:r>
              <a:rPr lang="pl-PL" sz="1800" dirty="0" smtClean="0"/>
              <a:t>Oddziaływania </a:t>
            </a:r>
            <a:r>
              <a:rPr lang="pl-PL" sz="1800" dirty="0"/>
              <a:t>hamujące związane z pominięciem próby osiągnięcia </a:t>
            </a:r>
            <a:r>
              <a:rPr lang="pl-PL" sz="1800" dirty="0" err="1"/>
              <a:t>prośrodowiskowych</a:t>
            </a:r>
            <a:r>
              <a:rPr lang="pl-PL" sz="1800" dirty="0"/>
              <a:t> zmian w strukturze gospodarki, np. wsparcia </a:t>
            </a:r>
            <a:r>
              <a:rPr lang="pl-PL" sz="1800" dirty="0" err="1" smtClean="0"/>
              <a:t>ekoinnowacji</a:t>
            </a:r>
            <a:r>
              <a:rPr lang="pl-PL" sz="1800" dirty="0" smtClean="0"/>
              <a:t>, zielonych klastrów, promocji zielonych miejsc pracy, upowszechnienie stosowania zielonych zamówień publicznych.</a:t>
            </a:r>
            <a:endParaRPr lang="pl-PL" sz="1800" dirty="0"/>
          </a:p>
          <a:p>
            <a:endParaRPr lang="pl-PL" sz="2400" i="1" u="sng" dirty="0" smtClean="0"/>
          </a:p>
          <a:p>
            <a:endParaRPr lang="pl-PL" dirty="0"/>
          </a:p>
        </p:txBody>
      </p:sp>
      <p:sp>
        <p:nvSpPr>
          <p:cNvPr id="6" name="Tytuł 1"/>
          <p:cNvSpPr txBox="1">
            <a:spLocks/>
          </p:cNvSpPr>
          <p:nvPr/>
        </p:nvSpPr>
        <p:spPr>
          <a:xfrm>
            <a:off x="1763688" y="692696"/>
            <a:ext cx="5616624"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 – Otwarta Gospodarka – analiza</a:t>
            </a:r>
            <a:endParaRPr lang="pl-PL" sz="1800"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80130" y="1083568"/>
            <a:ext cx="8928000" cy="3857600"/>
          </a:xfrm>
        </p:spPr>
        <p:txBody>
          <a:bodyPr>
            <a:noAutofit/>
          </a:bodyPr>
          <a:lstStyle/>
          <a:p>
            <a:pPr marL="0" lvl="0" indent="0" algn="just">
              <a:buNone/>
            </a:pPr>
            <a:r>
              <a:rPr lang="pl-PL" sz="1800" dirty="0">
                <a:solidFill>
                  <a:srgbClr val="000000"/>
                </a:solidFill>
              </a:rPr>
              <a:t>Cel w obecnym zapisie umożliwia tworzenie zachęt dla szeroko rozumianego inwestowania w regionie. Lepsze warunki inwestycyjne bez racjonalnej polityki lokalizacyjnej (</a:t>
            </a:r>
            <a:r>
              <a:rPr lang="pl-PL" sz="1800" i="1" dirty="0">
                <a:solidFill>
                  <a:srgbClr val="000000"/>
                </a:solidFill>
              </a:rPr>
              <a:t>racjonalnej tj. tworzonej w oparciu o zasadę zrównoważonego rozwoju</a:t>
            </a:r>
            <a:r>
              <a:rPr lang="pl-PL" sz="1800" dirty="0">
                <a:solidFill>
                  <a:srgbClr val="000000"/>
                </a:solidFill>
              </a:rPr>
              <a:t>) nowych przedsiębiorstw mogą doprowadzić do znacznych konfliktów na linii oczekiwanego zysku a interesu środowiska</a:t>
            </a:r>
            <a:r>
              <a:rPr lang="pl-PL" sz="1800" dirty="0" smtClean="0">
                <a:solidFill>
                  <a:srgbClr val="000000"/>
                </a:solidFill>
              </a:rPr>
              <a:t>.</a:t>
            </a:r>
          </a:p>
          <a:p>
            <a:pPr marL="0" lvl="0" indent="0" algn="just">
              <a:buNone/>
            </a:pPr>
            <a:endParaRPr lang="pl-PL" sz="1800" dirty="0">
              <a:solidFill>
                <a:srgbClr val="000000"/>
              </a:solidFill>
            </a:endParaRPr>
          </a:p>
          <a:p>
            <a:pPr marL="0" indent="0" algn="just">
              <a:buNone/>
            </a:pPr>
            <a:r>
              <a:rPr lang="pl-PL" sz="1800" dirty="0" smtClean="0">
                <a:cs typeface="Times New Roman" pitchFamily="18" charset="0"/>
              </a:rPr>
              <a:t>Oddziaływaniem pozytywnym w globalnym ujęciu będzie rozwój infrastruktury dla nowych inwestycji. </a:t>
            </a:r>
            <a:r>
              <a:rPr lang="pl-PL" sz="1800" b="1" dirty="0">
                <a:cs typeface="Times New Roman" pitchFamily="18" charset="0"/>
              </a:rPr>
              <a:t>Z</a:t>
            </a:r>
            <a:r>
              <a:rPr lang="pl-PL" sz="1800" b="1" dirty="0" smtClean="0">
                <a:cs typeface="Times New Roman" pitchFamily="18" charset="0"/>
              </a:rPr>
              <a:t>apewnienie </a:t>
            </a:r>
            <a:r>
              <a:rPr lang="pl-PL" sz="1800" b="1" dirty="0">
                <a:cs typeface="Times New Roman" pitchFamily="18" charset="0"/>
              </a:rPr>
              <a:t>odpowiedniej infrastruktury umożliwiającej zaopatrzenie w wodę, energię, ciepło, jak również odbiór ścieków i odpadów </a:t>
            </a:r>
            <a:r>
              <a:rPr lang="pl-PL" sz="1800" dirty="0">
                <a:cs typeface="Times New Roman" pitchFamily="18" charset="0"/>
              </a:rPr>
              <a:t>powstających w wyniku prowadzenia </a:t>
            </a:r>
            <a:r>
              <a:rPr lang="pl-PL" sz="1800" dirty="0" smtClean="0">
                <a:cs typeface="Times New Roman" pitchFamily="18" charset="0"/>
              </a:rPr>
              <a:t>działalności jest czynnikiem zwiększającym prawdopodobieństwo </a:t>
            </a:r>
            <a:r>
              <a:rPr lang="pl-PL" sz="1800" dirty="0">
                <a:cs typeface="Times New Roman" pitchFamily="18" charset="0"/>
              </a:rPr>
              <a:t>właściwego zachowania przedsiębiorców w zakresie ochrony środowiska</a:t>
            </a:r>
            <a:r>
              <a:rPr lang="pl-PL" sz="1800" dirty="0" smtClean="0">
                <a:cs typeface="Times New Roman" pitchFamily="18" charset="0"/>
              </a:rPr>
              <a:t>. Z </a:t>
            </a:r>
            <a:r>
              <a:rPr lang="pl-PL" sz="1800" dirty="0">
                <a:cs typeface="Times New Roman" pitchFamily="18" charset="0"/>
              </a:rPr>
              <a:t>punktu widzenia ochrony środowiska, w tym w szczególności walorów krajobrazowych, </a:t>
            </a:r>
            <a:r>
              <a:rPr lang="pl-PL" sz="1800" b="1" dirty="0">
                <a:cs typeface="Times New Roman" pitchFamily="18" charset="0"/>
              </a:rPr>
              <a:t>korzystne jest tworzenie zwartych kompleksów zabudowy przemysłowej</a:t>
            </a:r>
            <a:r>
              <a:rPr lang="pl-PL" sz="1800" dirty="0">
                <a:cs typeface="Times New Roman" pitchFamily="18" charset="0"/>
              </a:rPr>
              <a:t>, które zaopatrzone są w odpowiednią infrastrukturę ograniczającą ryzyko nadmiernego i niekontrolowanego wpływu na środowisko.</a:t>
            </a:r>
            <a:endParaRPr lang="pl-PL" sz="1800" dirty="0"/>
          </a:p>
          <a:p>
            <a:pPr marL="0" lvl="0" indent="0" algn="just" fontAlgn="base">
              <a:spcBef>
                <a:spcPct val="0"/>
              </a:spcBef>
              <a:spcAft>
                <a:spcPct val="0"/>
              </a:spcAft>
              <a:buClrTx/>
              <a:buSzTx/>
              <a:buNone/>
            </a:pPr>
            <a:endParaRPr lang="pl-PL" sz="1600" dirty="0" smtClean="0">
              <a:solidFill>
                <a:prstClr val="black"/>
              </a:solidFill>
              <a:latin typeface="Calibri" pitchFamily="34" charset="0"/>
              <a:cs typeface="Times New Roman" pitchFamily="18" charset="0"/>
            </a:endParaRPr>
          </a:p>
        </p:txBody>
      </p:sp>
      <p:sp>
        <p:nvSpPr>
          <p:cNvPr id="4" name="Tytuł 1"/>
          <p:cNvSpPr txBox="1">
            <a:spLocks/>
          </p:cNvSpPr>
          <p:nvPr/>
        </p:nvSpPr>
        <p:spPr>
          <a:xfrm>
            <a:off x="1763688" y="692696"/>
            <a:ext cx="5616624"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 – Otwarta Gospodarka – analiza</a:t>
            </a:r>
            <a:endParaRPr lang="pl-PL" sz="1800" dirty="0"/>
          </a:p>
        </p:txBody>
      </p:sp>
    </p:spTree>
    <p:extLst>
      <p:ext uri="{BB962C8B-B14F-4D97-AF65-F5344CB8AC3E}">
        <p14:creationId xmlns:p14="http://schemas.microsoft.com/office/powerpoint/2010/main" val="397444163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68239" y="1082408"/>
            <a:ext cx="8928992" cy="3693319"/>
          </a:xfrm>
          <a:prstGeom prst="rect">
            <a:avLst/>
          </a:prstGeom>
        </p:spPr>
        <p:txBody>
          <a:bodyPr wrap="square">
            <a:spAutoFit/>
          </a:bodyPr>
          <a:lstStyle/>
          <a:p>
            <a:pPr lvl="0" algn="just">
              <a:spcBef>
                <a:spcPct val="20000"/>
              </a:spcBef>
              <a:buSzPct val="95000"/>
            </a:pPr>
            <a:r>
              <a:rPr lang="pl-PL" dirty="0">
                <a:solidFill>
                  <a:srgbClr val="000000"/>
                </a:solidFill>
              </a:rPr>
              <a:t>Oddziaływania hamujące w celu związane z pominięciem próby osiągnięcia </a:t>
            </a:r>
            <a:r>
              <a:rPr lang="pl-PL" dirty="0" err="1">
                <a:solidFill>
                  <a:srgbClr val="000000"/>
                </a:solidFill>
              </a:rPr>
              <a:t>prośrodowiskowych</a:t>
            </a:r>
            <a:r>
              <a:rPr lang="pl-PL" dirty="0">
                <a:solidFill>
                  <a:srgbClr val="000000"/>
                </a:solidFill>
              </a:rPr>
              <a:t> zmian w strukturze gospodarki np. poprzez wsparcie dla MŚP opartych na </a:t>
            </a:r>
            <a:r>
              <a:rPr lang="pl-PL" dirty="0" err="1">
                <a:solidFill>
                  <a:srgbClr val="000000"/>
                </a:solidFill>
              </a:rPr>
              <a:t>prośrodowiskowym</a:t>
            </a:r>
            <a:r>
              <a:rPr lang="pl-PL" dirty="0">
                <a:solidFill>
                  <a:srgbClr val="000000"/>
                </a:solidFill>
              </a:rPr>
              <a:t> systemie zarządzania, wdrażających lub wykorzystujących </a:t>
            </a:r>
            <a:r>
              <a:rPr lang="pl-PL" dirty="0" err="1">
                <a:solidFill>
                  <a:srgbClr val="000000"/>
                </a:solidFill>
              </a:rPr>
              <a:t>ekoinnowacyjne</a:t>
            </a:r>
            <a:r>
              <a:rPr lang="pl-PL" dirty="0">
                <a:solidFill>
                  <a:srgbClr val="000000"/>
                </a:solidFill>
              </a:rPr>
              <a:t> technologie oraz tworzących zielone miejsca pracy.</a:t>
            </a:r>
          </a:p>
          <a:p>
            <a:pPr lvl="0" algn="just" fontAlgn="base">
              <a:spcBef>
                <a:spcPct val="0"/>
              </a:spcBef>
              <a:spcAft>
                <a:spcPct val="0"/>
              </a:spcAft>
            </a:pPr>
            <a:endParaRPr lang="pl-PL" dirty="0" smtClean="0">
              <a:solidFill>
                <a:prstClr val="black"/>
              </a:solidFill>
              <a:cs typeface="Times New Roman" pitchFamily="18" charset="0"/>
            </a:endParaRPr>
          </a:p>
          <a:p>
            <a:pPr lvl="0" algn="just" fontAlgn="base">
              <a:spcBef>
                <a:spcPct val="0"/>
              </a:spcBef>
              <a:spcAft>
                <a:spcPct val="0"/>
              </a:spcAft>
            </a:pPr>
            <a:r>
              <a:rPr lang="pl-PL" dirty="0" smtClean="0">
                <a:solidFill>
                  <a:prstClr val="black"/>
                </a:solidFill>
                <a:cs typeface="Times New Roman" pitchFamily="18" charset="0"/>
              </a:rPr>
              <a:t>JST</a:t>
            </a:r>
            <a:r>
              <a:rPr lang="pl-PL" dirty="0">
                <a:solidFill>
                  <a:prstClr val="black"/>
                </a:solidFill>
                <a:cs typeface="Times New Roman" pitchFamily="18" charset="0"/>
              </a:rPr>
              <a:t>, które decydują się na wprowadzeniu preferencji dla przedsiębiorców stosujących </a:t>
            </a:r>
            <a:r>
              <a:rPr lang="pl-PL" dirty="0" err="1">
                <a:solidFill>
                  <a:prstClr val="black"/>
                </a:solidFill>
                <a:cs typeface="Times New Roman" pitchFamily="18" charset="0"/>
              </a:rPr>
              <a:t>ekoinowacje</a:t>
            </a:r>
            <a:r>
              <a:rPr lang="pl-PL" dirty="0">
                <a:solidFill>
                  <a:prstClr val="black"/>
                </a:solidFill>
                <a:cs typeface="Times New Roman" pitchFamily="18" charset="0"/>
              </a:rPr>
              <a:t> uzyskują podwójny efekt - </a:t>
            </a:r>
            <a:r>
              <a:rPr lang="pl-PL" b="1" dirty="0">
                <a:solidFill>
                  <a:prstClr val="black"/>
                </a:solidFill>
                <a:cs typeface="Times New Roman" pitchFamily="18" charset="0"/>
              </a:rPr>
              <a:t>przyciągają podmioty, które tworzą miejsca pracy i jednocześnie chronią lokalne środowisko</a:t>
            </a:r>
            <a:r>
              <a:rPr lang="pl-PL" dirty="0">
                <a:solidFill>
                  <a:prstClr val="black"/>
                </a:solidFill>
                <a:cs typeface="Times New Roman" pitchFamily="18" charset="0"/>
              </a:rPr>
              <a:t>.</a:t>
            </a:r>
          </a:p>
          <a:p>
            <a:pPr marL="274320" lvl="0" indent="-274320" algn="just" fontAlgn="base">
              <a:spcBef>
                <a:spcPct val="0"/>
              </a:spcBef>
              <a:spcAft>
                <a:spcPct val="0"/>
              </a:spcAft>
              <a:buFont typeface="Wingdings 2"/>
              <a:buChar char=""/>
            </a:pPr>
            <a:endParaRPr lang="pl-PL" b="1" dirty="0">
              <a:solidFill>
                <a:prstClr val="black"/>
              </a:solidFill>
              <a:cs typeface="Arial" pitchFamily="34" charset="0"/>
            </a:endParaRPr>
          </a:p>
          <a:p>
            <a:pPr lvl="0" algn="just" fontAlgn="base">
              <a:spcBef>
                <a:spcPct val="0"/>
              </a:spcBef>
              <a:spcAft>
                <a:spcPct val="0"/>
              </a:spcAft>
            </a:pPr>
            <a:r>
              <a:rPr lang="pl-PL" dirty="0">
                <a:solidFill>
                  <a:prstClr val="black"/>
                </a:solidFill>
                <a:cs typeface="Arial" pitchFamily="34" charset="0"/>
              </a:rPr>
              <a:t>Samorządy, powinny silnie angażować się w powstawanie zielonych parków przedsiębiorczości. W przypadku tworzenia stref przemysłowych jest to związane raczej z wysiłkiem organizacyjnym niż finansowym. Proekologiczne podejście może stanowić element przewagi konkurencyjnej nad innymi obszarami inwestycyjnymi</a:t>
            </a:r>
            <a:endParaRPr lang="pl-PL" sz="2000" dirty="0"/>
          </a:p>
        </p:txBody>
      </p:sp>
      <p:sp>
        <p:nvSpPr>
          <p:cNvPr id="3" name="Tytuł 1"/>
          <p:cNvSpPr txBox="1">
            <a:spLocks/>
          </p:cNvSpPr>
          <p:nvPr/>
        </p:nvSpPr>
        <p:spPr>
          <a:xfrm>
            <a:off x="1763688" y="692696"/>
            <a:ext cx="5616624"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 – Otwarta Gospodarka – analiza</a:t>
            </a:r>
            <a:endParaRPr lang="pl-PL" sz="1800" dirty="0"/>
          </a:p>
        </p:txBody>
      </p:sp>
    </p:spTree>
    <p:extLst>
      <p:ext uri="{BB962C8B-B14F-4D97-AF65-F5344CB8AC3E}">
        <p14:creationId xmlns:p14="http://schemas.microsoft.com/office/powerpoint/2010/main" val="1302866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08496" y="1124744"/>
            <a:ext cx="8928000" cy="5184576"/>
          </a:xfrm>
        </p:spPr>
        <p:txBody>
          <a:bodyPr>
            <a:normAutofit/>
          </a:bodyPr>
          <a:lstStyle/>
          <a:p>
            <a:r>
              <a:rPr lang="pl-PL" sz="1800" dirty="0" smtClean="0"/>
              <a:t>Opis zastosowanej w Prognozie metodyki oceny</a:t>
            </a:r>
          </a:p>
          <a:p>
            <a:r>
              <a:rPr lang="pl-PL" sz="1800" dirty="0" smtClean="0"/>
              <a:t>Przedstawienie </a:t>
            </a:r>
            <a:r>
              <a:rPr lang="pl-PL" sz="1800" dirty="0"/>
              <a:t>wyników Prognozy</a:t>
            </a:r>
          </a:p>
          <a:p>
            <a:r>
              <a:rPr lang="pl-PL" sz="1800" dirty="0"/>
              <a:t>Przedstawienie najważniejszych rekomendacji</a:t>
            </a:r>
          </a:p>
          <a:p>
            <a:r>
              <a:rPr lang="pl-PL" sz="1800" dirty="0"/>
              <a:t>Dyskusja nad oceną dokonaną w Prognozie: </a:t>
            </a:r>
          </a:p>
          <a:p>
            <a:pPr marL="708660" lvl="1" indent="-342900">
              <a:buFont typeface="Arial" pitchFamily="34" charset="0"/>
              <a:buChar char="•"/>
            </a:pPr>
            <a:r>
              <a:rPr lang="pl-PL" sz="1800" dirty="0"/>
              <a:t>Czy zidentyfikowano wszystkie oddziaływania i czy ich ocena była trafna?</a:t>
            </a:r>
          </a:p>
          <a:p>
            <a:pPr marL="708660" lvl="1" indent="-342900">
              <a:buFont typeface="Arial" pitchFamily="34" charset="0"/>
              <a:buChar char="•"/>
            </a:pPr>
            <a:r>
              <a:rPr lang="pl-PL" sz="1800" dirty="0"/>
              <a:t>Czy rekomendacje w zakresie proponowanych zmian tekstu SRWP są trafne</a:t>
            </a:r>
            <a:r>
              <a:rPr lang="pl-PL" sz="1800" dirty="0" smtClean="0"/>
              <a:t>?</a:t>
            </a:r>
          </a:p>
          <a:p>
            <a:pPr marL="708660" lvl="1" indent="-342900">
              <a:buFont typeface="Arial" pitchFamily="34" charset="0"/>
              <a:buChar char="•"/>
            </a:pPr>
            <a:r>
              <a:rPr lang="pl-PL" sz="1800" dirty="0" smtClean="0"/>
              <a:t>Czy należy rozważyć dodatkowe nie ujęte w Prognozie rekomendacje?</a:t>
            </a:r>
            <a:endParaRPr lang="pl-PL" sz="1800" dirty="0"/>
          </a:p>
          <a:p>
            <a:pPr marL="0" indent="0" algn="just">
              <a:buNone/>
            </a:pPr>
            <a:r>
              <a:rPr lang="pl-PL" sz="1800" dirty="0" smtClean="0"/>
              <a:t>Prognoza oddziaływania na środowisko jest zaliczana do grupy badań ewaluacyjnych szczególnego rodzaju</a:t>
            </a:r>
            <a:r>
              <a:rPr lang="pl-PL" sz="1800" dirty="0"/>
              <a:t>, oceniających potencjalny wpływ realizacji </a:t>
            </a:r>
            <a:r>
              <a:rPr lang="pl-PL" sz="1800" dirty="0" smtClean="0"/>
              <a:t>dokumentów strategicznych  </a:t>
            </a:r>
            <a:r>
              <a:rPr lang="pl-PL" sz="1800" dirty="0"/>
              <a:t>na środowisko </a:t>
            </a:r>
            <a:r>
              <a:rPr lang="pl-PL" sz="1800" dirty="0" smtClean="0"/>
              <a:t>naturalne. Tym samym </a:t>
            </a:r>
            <a:r>
              <a:rPr lang="pl-PL" sz="1800" dirty="0"/>
              <a:t>p</a:t>
            </a:r>
            <a:r>
              <a:rPr lang="pl-PL" sz="1800" dirty="0" smtClean="0"/>
              <a:t>rognoza OOŚ jest narzędziem wspomagającym w identyfikacji oddziaływań SRWP.</a:t>
            </a:r>
          </a:p>
          <a:p>
            <a:pPr marL="0" indent="0">
              <a:buNone/>
            </a:pPr>
            <a:endParaRPr lang="pl-PL" sz="1800" dirty="0" smtClean="0"/>
          </a:p>
          <a:p>
            <a:pPr marL="0" indent="0">
              <a:buNone/>
            </a:pPr>
            <a:r>
              <a:rPr lang="pl-PL" sz="1800" b="1" dirty="0" smtClean="0"/>
              <a:t>NAJWAŻNIEJSZE WYZWANIA</a:t>
            </a:r>
          </a:p>
          <a:p>
            <a:r>
              <a:rPr lang="pl-PL" sz="1800" b="1" dirty="0" smtClean="0"/>
              <a:t>SKUPIĆ SIĘ NA STRATEGII SRWP I NA JEJ ODDZIAŁYWANIACH NA ŚRODOWISKO! </a:t>
            </a:r>
          </a:p>
          <a:p>
            <a:r>
              <a:rPr lang="pl-PL" sz="1800" b="1" dirty="0" smtClean="0"/>
              <a:t>PRZEDYSKUTOWAĆ OSTATECZNY KSZTAŁT SRWP POD WZGLĘDEM ŚRODOWISKOWYM!</a:t>
            </a:r>
          </a:p>
          <a:p>
            <a:pPr marL="0" indent="0">
              <a:buNone/>
            </a:pPr>
            <a:endParaRPr lang="pl-PL" sz="1800" dirty="0" smtClean="0"/>
          </a:p>
          <a:p>
            <a:pPr marL="514350" indent="-514350">
              <a:buClrTx/>
              <a:buFont typeface="+mj-lt"/>
              <a:buAutoNum type="arabicPeriod"/>
            </a:pPr>
            <a:endParaRPr lang="pl-PL" dirty="0" smtClean="0"/>
          </a:p>
          <a:p>
            <a:endParaRPr lang="pl-PL" dirty="0"/>
          </a:p>
        </p:txBody>
      </p:sp>
      <p:sp>
        <p:nvSpPr>
          <p:cNvPr id="5" name="Tytuł 1"/>
          <p:cNvSpPr txBox="1">
            <a:spLocks/>
          </p:cNvSpPr>
          <p:nvPr/>
        </p:nvSpPr>
        <p:spPr>
          <a:xfrm>
            <a:off x="3851920" y="692696"/>
            <a:ext cx="1584176"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prezentacji</a:t>
            </a:r>
            <a:endParaRPr lang="pl-PL" sz="1800" dirty="0"/>
          </a:p>
        </p:txBody>
      </p:sp>
    </p:spTree>
    <p:extLst>
      <p:ext uri="{BB962C8B-B14F-4D97-AF65-F5344CB8AC3E}">
        <p14:creationId xmlns:p14="http://schemas.microsoft.com/office/powerpoint/2010/main" val="208670207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8000" y="1196752"/>
            <a:ext cx="8928000" cy="3693319"/>
          </a:xfrm>
          <a:prstGeom prst="rect">
            <a:avLst/>
          </a:prstGeom>
        </p:spPr>
        <p:txBody>
          <a:bodyPr>
            <a:spAutoFit/>
          </a:bodyPr>
          <a:lstStyle/>
          <a:p>
            <a:pPr marL="285750" lvl="0" indent="-285750" algn="just">
              <a:spcBef>
                <a:spcPct val="20000"/>
              </a:spcBef>
              <a:buSzPct val="95000"/>
              <a:buFont typeface="Arial" pitchFamily="34" charset="0"/>
              <a:buChar char="•"/>
            </a:pPr>
            <a:r>
              <a:rPr lang="pl-PL" dirty="0" smtClean="0">
                <a:solidFill>
                  <a:srgbClr val="000000"/>
                </a:solidFill>
              </a:rPr>
              <a:t>Największe obawy budzą zapisy celu operacyjnego 1.4 – Unikatowa oferta turystyczna i kulturalna. </a:t>
            </a:r>
          </a:p>
          <a:p>
            <a:pPr marL="285750" lvl="0" indent="-285750" algn="just">
              <a:spcBef>
                <a:spcPct val="20000"/>
              </a:spcBef>
              <a:buSzPct val="95000"/>
              <a:buFont typeface="Arial" pitchFamily="34" charset="0"/>
              <a:buChar char="•"/>
            </a:pPr>
            <a:r>
              <a:rPr lang="pl-PL" dirty="0" smtClean="0">
                <a:solidFill>
                  <a:srgbClr val="000000"/>
                </a:solidFill>
              </a:rPr>
              <a:t>Rozwój sieciowych i kompleksowych produktów turystycznych maja być objęte obszary o wysokim potencjalne środowiska przyrodniczego. </a:t>
            </a:r>
          </a:p>
          <a:p>
            <a:pPr marL="285750" lvl="0" indent="-285750" algn="just">
              <a:spcBef>
                <a:spcPct val="20000"/>
              </a:spcBef>
              <a:buSzPct val="95000"/>
              <a:buFont typeface="Arial" pitchFamily="34" charset="0"/>
              <a:buChar char="•"/>
            </a:pPr>
            <a:r>
              <a:rPr lang="pl-PL" dirty="0" smtClean="0">
                <a:solidFill>
                  <a:srgbClr val="000000"/>
                </a:solidFill>
              </a:rPr>
              <a:t>Stworzona oferta ma być całoroczna.</a:t>
            </a:r>
          </a:p>
          <a:p>
            <a:pPr marL="285750" lvl="0" indent="-285750" algn="just">
              <a:spcBef>
                <a:spcPct val="20000"/>
              </a:spcBef>
              <a:buSzPct val="95000"/>
              <a:buFont typeface="Arial" pitchFamily="34" charset="0"/>
              <a:buChar char="•"/>
            </a:pPr>
            <a:r>
              <a:rPr lang="pl-PL" dirty="0" smtClean="0">
                <a:solidFill>
                  <a:srgbClr val="000000"/>
                </a:solidFill>
              </a:rPr>
              <a:t>Z diagnozy stanu istniejącego wynika, że podstawowym zagrożeniem dla różnorodności biologicznej jest dalszy rozwój turystyki. </a:t>
            </a:r>
          </a:p>
          <a:p>
            <a:pPr marL="285750" lvl="0" indent="-285750" algn="just">
              <a:spcBef>
                <a:spcPct val="20000"/>
              </a:spcBef>
              <a:buSzPct val="95000"/>
              <a:buFont typeface="Arial" pitchFamily="34" charset="0"/>
              <a:buChar char="•"/>
            </a:pPr>
            <a:r>
              <a:rPr lang="pl-PL" dirty="0" smtClean="0">
                <a:solidFill>
                  <a:srgbClr val="000000"/>
                </a:solidFill>
              </a:rPr>
              <a:t>Zidentyfikowano możliwość </a:t>
            </a:r>
            <a:r>
              <a:rPr lang="pl-PL" dirty="0">
                <a:solidFill>
                  <a:srgbClr val="000000"/>
                </a:solidFill>
              </a:rPr>
              <a:t>wystąpienia </a:t>
            </a:r>
            <a:r>
              <a:rPr lang="pl-PL" b="1" dirty="0">
                <a:solidFill>
                  <a:srgbClr val="000000"/>
                </a:solidFill>
              </a:rPr>
              <a:t>istotnych negatywnych </a:t>
            </a:r>
            <a:r>
              <a:rPr lang="pl-PL" b="1" dirty="0" smtClean="0">
                <a:solidFill>
                  <a:srgbClr val="000000"/>
                </a:solidFill>
              </a:rPr>
              <a:t>oddziaływań na środowisko  i na różnorodność biologiczną. </a:t>
            </a:r>
          </a:p>
          <a:p>
            <a:pPr marL="285750" lvl="0" indent="-285750" algn="just">
              <a:spcBef>
                <a:spcPct val="20000"/>
              </a:spcBef>
              <a:buSzPct val="95000"/>
              <a:buFont typeface="Arial" pitchFamily="34" charset="0"/>
              <a:buChar char="•"/>
            </a:pPr>
            <a:r>
              <a:rPr lang="pl-PL" b="1" dirty="0" smtClean="0">
                <a:solidFill>
                  <a:srgbClr val="000000"/>
                </a:solidFill>
              </a:rPr>
              <a:t>Zidentyfikowano możliwość dalszej </a:t>
            </a:r>
            <a:r>
              <a:rPr lang="pl-PL" dirty="0" smtClean="0">
                <a:solidFill>
                  <a:srgbClr val="000000"/>
                </a:solidFill>
              </a:rPr>
              <a:t>degradacji </a:t>
            </a:r>
            <a:r>
              <a:rPr lang="pl-PL" dirty="0">
                <a:solidFill>
                  <a:srgbClr val="000000"/>
                </a:solidFill>
              </a:rPr>
              <a:t>środowiska naturalnego, a w szczególności środowiska przyrodniczego w strefie przybrzeżnej Bałtyku oraz na obszarach cennych przyrodniczo w wyniku niekontrolowanego rozwoju turystyki </a:t>
            </a:r>
            <a:r>
              <a:rPr lang="pl-PL" dirty="0" smtClean="0">
                <a:solidFill>
                  <a:srgbClr val="000000"/>
                </a:solidFill>
              </a:rPr>
              <a:t>masowej.</a:t>
            </a:r>
            <a:endParaRPr lang="pl-PL" dirty="0">
              <a:solidFill>
                <a:srgbClr val="000000"/>
              </a:solidFill>
            </a:endParaRPr>
          </a:p>
        </p:txBody>
      </p:sp>
      <p:sp>
        <p:nvSpPr>
          <p:cNvPr id="3" name="Tytuł 1"/>
          <p:cNvSpPr txBox="1">
            <a:spLocks/>
          </p:cNvSpPr>
          <p:nvPr/>
        </p:nvSpPr>
        <p:spPr>
          <a:xfrm>
            <a:off x="1763688" y="692696"/>
            <a:ext cx="5616624"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 – Otwarta Gospodarka – analiza</a:t>
            </a:r>
            <a:endParaRPr lang="pl-PL" sz="1800" dirty="0"/>
          </a:p>
        </p:txBody>
      </p:sp>
    </p:spTree>
    <p:extLst>
      <p:ext uri="{BB962C8B-B14F-4D97-AF65-F5344CB8AC3E}">
        <p14:creationId xmlns:p14="http://schemas.microsoft.com/office/powerpoint/2010/main" val="31160339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extLst>
              <p:ext uri="{D42A27DB-BD31-4B8C-83A1-F6EECF244321}">
                <p14:modId xmlns:p14="http://schemas.microsoft.com/office/powerpoint/2010/main" val="3356494100"/>
              </p:ext>
            </p:extLst>
          </p:nvPr>
        </p:nvGraphicFramePr>
        <p:xfrm>
          <a:off x="107504" y="1124742"/>
          <a:ext cx="8928000" cy="5354680"/>
        </p:xfrm>
        <a:graphic>
          <a:graphicData uri="http://schemas.openxmlformats.org/drawingml/2006/table">
            <a:tbl>
              <a:tblPr/>
              <a:tblGrid>
                <a:gridCol w="439083"/>
                <a:gridCol w="512262"/>
                <a:gridCol w="7976655"/>
              </a:tblGrid>
              <a:tr h="216026">
                <a:tc>
                  <a:txBody>
                    <a:bodyPr/>
                    <a:lstStyle/>
                    <a:p>
                      <a:pPr algn="ctr">
                        <a:spcAft>
                          <a:spcPts val="0"/>
                        </a:spcAft>
                      </a:pPr>
                      <a:r>
                        <a:rPr lang="pl-PL" sz="1400" b="1" dirty="0">
                          <a:effectLst/>
                          <a:latin typeface="Calibri"/>
                          <a:ea typeface="Calibri"/>
                          <a:cs typeface="Times New Roman"/>
                        </a:rPr>
                        <a:t>CEL</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c>
                  <a:txBody>
                    <a:bodyPr/>
                    <a:lstStyle/>
                    <a:p>
                      <a:pPr algn="ctr">
                        <a:spcAft>
                          <a:spcPts val="0"/>
                        </a:spcAft>
                      </a:pPr>
                      <a:r>
                        <a:rPr lang="pl-PL" sz="1400" b="1" dirty="0" smtClean="0">
                          <a:effectLst/>
                          <a:latin typeface="Calibri"/>
                          <a:ea typeface="Calibri"/>
                          <a:cs typeface="Times New Roman"/>
                        </a:rPr>
                        <a:t>STR</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c>
                  <a:txBody>
                    <a:bodyPr/>
                    <a:lstStyle/>
                    <a:p>
                      <a:pPr algn="ctr">
                        <a:spcAft>
                          <a:spcPts val="0"/>
                        </a:spcAft>
                      </a:pPr>
                      <a:r>
                        <a:rPr lang="pl-PL" sz="1400" b="1" dirty="0">
                          <a:effectLst/>
                          <a:latin typeface="Calibri"/>
                          <a:ea typeface="Calibri"/>
                          <a:cs typeface="Times New Roman"/>
                        </a:rPr>
                        <a:t>REKOMENDACJE</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r>
              <a:tr h="1795617">
                <a:tc>
                  <a:txBody>
                    <a:bodyPr/>
                    <a:lstStyle/>
                    <a:p>
                      <a:pPr algn="ctr">
                        <a:spcAft>
                          <a:spcPts val="0"/>
                        </a:spcAft>
                      </a:pPr>
                      <a:r>
                        <a:rPr lang="pl-PL" sz="1400" b="1" dirty="0">
                          <a:effectLst/>
                          <a:latin typeface="Calibri"/>
                          <a:ea typeface="Calibri"/>
                          <a:cs typeface="Times New Roman"/>
                        </a:rPr>
                        <a:t>1.</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dirty="0">
                          <a:effectLst/>
                          <a:latin typeface="Calibri"/>
                          <a:ea typeface="Calibri"/>
                          <a:cs typeface="Times New Roman"/>
                        </a:rPr>
                        <a:t>24</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Pomimo, iż zrównoważony rozwój jest nadrzędną zasadą SRWP to sugeruje się dodanie słowa </a:t>
                      </a:r>
                      <a:r>
                        <a:rPr lang="pl-PL" sz="1400" b="1" dirty="0">
                          <a:effectLst/>
                          <a:latin typeface="Calibri"/>
                          <a:ea typeface="Calibri"/>
                          <a:cs typeface="Times New Roman"/>
                        </a:rPr>
                        <a:t>zrównoważony </a:t>
                      </a:r>
                      <a:r>
                        <a:rPr lang="pl-PL" sz="1400" dirty="0">
                          <a:effectLst/>
                          <a:latin typeface="Calibri"/>
                          <a:ea typeface="Calibri"/>
                          <a:cs typeface="Times New Roman"/>
                        </a:rPr>
                        <a:t>w przesłankach dotyczących Otwartej Gospodarki – zgodnie z cytatem poniżej: </a:t>
                      </a:r>
                      <a:r>
                        <a:rPr lang="pl-PL" sz="1400" i="1" dirty="0">
                          <a:effectLst/>
                          <a:latin typeface="Calibri"/>
                          <a:ea typeface="Calibri"/>
                          <a:cs typeface="Times New Roman"/>
                        </a:rPr>
                        <a:t>„</a:t>
                      </a:r>
                      <a:r>
                        <a:rPr lang="x-none" sz="1400" i="1">
                          <a:effectLst/>
                          <a:latin typeface="Calibri"/>
                          <a:ea typeface="Calibri"/>
                          <a:cs typeface="Times New Roman"/>
                        </a:rPr>
                        <a:t>W strategicznym interesie województwa leży wzmocnienie jego pozycji w skali krajowej, bałtyckiej i europejskiej. Zwiększona otwartość gospodarki warunkuje poprawę konkurencyjności regionu, umożliwiając przyciąganie zasobów ludzkich i kapitałowych oraz ich kształtowanie w taki sposób, aby działały na rzecz jego trwałego</a:t>
                      </a:r>
                      <a:r>
                        <a:rPr lang="pl-PL" sz="1400" i="1" dirty="0">
                          <a:effectLst/>
                          <a:latin typeface="Calibri"/>
                          <a:ea typeface="Calibri"/>
                          <a:cs typeface="Times New Roman"/>
                        </a:rPr>
                        <a:t> i </a:t>
                      </a:r>
                      <a:r>
                        <a:rPr lang="pl-PL" sz="1400" b="1" i="1" dirty="0">
                          <a:effectLst/>
                          <a:latin typeface="Calibri"/>
                          <a:ea typeface="Calibri"/>
                          <a:cs typeface="Times New Roman"/>
                        </a:rPr>
                        <a:t>zrównoważonego</a:t>
                      </a:r>
                      <a:r>
                        <a:rPr lang="x-none" sz="1400" i="1">
                          <a:effectLst/>
                          <a:latin typeface="Calibri"/>
                          <a:ea typeface="Calibri"/>
                          <a:cs typeface="Times New Roman"/>
                        </a:rPr>
                        <a:t> rozwoju.</a:t>
                      </a:r>
                      <a:r>
                        <a:rPr lang="pl-PL" sz="1400" i="1" dirty="0">
                          <a:effectLst/>
                          <a:latin typeface="Calibri"/>
                          <a:ea typeface="Calibri"/>
                          <a:cs typeface="Times New Roman"/>
                        </a:rPr>
                        <a:t>”</a:t>
                      </a:r>
                      <a:endParaRPr lang="pl-PL" sz="1400" dirty="0">
                        <a:effectLst/>
                        <a:latin typeface="Calibri"/>
                        <a:ea typeface="Calibri"/>
                        <a:cs typeface="Times New Roman"/>
                      </a:endParaRPr>
                    </a:p>
                    <a:p>
                      <a:pPr algn="just">
                        <a:spcAft>
                          <a:spcPts val="0"/>
                        </a:spcAft>
                      </a:pPr>
                      <a:r>
                        <a:rPr lang="pl-PL" sz="1400" dirty="0">
                          <a:effectLst/>
                          <a:latin typeface="Calibri"/>
                          <a:ea typeface="Calibri"/>
                          <a:cs typeface="Times New Roman"/>
                        </a:rPr>
                        <a:t>Rekomendacja jest o tyle zasadna, że w ramach tego celu strategicznego będzie realizowany budzący największe wątpliwości cel 1.4.</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00241">
                <a:tc>
                  <a:txBody>
                    <a:bodyPr/>
                    <a:lstStyle/>
                    <a:p>
                      <a:pPr algn="ctr">
                        <a:spcAft>
                          <a:spcPts val="0"/>
                        </a:spcAft>
                      </a:pPr>
                      <a:r>
                        <a:rPr lang="pl-PL" sz="1400" b="1">
                          <a:effectLst/>
                          <a:latin typeface="Calibri"/>
                          <a:ea typeface="Calibri"/>
                          <a:cs typeface="Times New Roman"/>
                        </a:rPr>
                        <a:t>1.1</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25</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Sugeruje się dodanie następującego efektu: </a:t>
                      </a:r>
                      <a:r>
                        <a:rPr lang="pl-PL" sz="1400" b="1" dirty="0">
                          <a:effectLst/>
                          <a:latin typeface="Calibri"/>
                          <a:ea typeface="Calibri"/>
                          <a:cs typeface="Times New Roman"/>
                        </a:rPr>
                        <a:t>Zmiana postaw i świadomości społecznej oraz władz, przedsiębiorców i naukowców, wobec postrzegania </a:t>
                      </a:r>
                      <a:r>
                        <a:rPr lang="pl-PL" sz="1400" b="1" dirty="0" err="1">
                          <a:effectLst/>
                          <a:latin typeface="Calibri"/>
                          <a:ea typeface="Calibri"/>
                          <a:cs typeface="Times New Roman"/>
                        </a:rPr>
                        <a:t>ekoinnowacyjności</a:t>
                      </a:r>
                      <a:r>
                        <a:rPr lang="pl-PL" sz="1400" b="1" dirty="0">
                          <a:effectLst/>
                          <a:latin typeface="Calibri"/>
                          <a:ea typeface="Calibri"/>
                          <a:cs typeface="Times New Roman"/>
                        </a:rPr>
                        <a:t>.</a:t>
                      </a:r>
                      <a:r>
                        <a:rPr lang="pl-PL" sz="14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0363">
                <a:tc>
                  <a:txBody>
                    <a:bodyPr/>
                    <a:lstStyle/>
                    <a:p>
                      <a:pPr algn="ctr">
                        <a:spcAft>
                          <a:spcPts val="1000"/>
                        </a:spcAft>
                      </a:pPr>
                      <a:r>
                        <a:rPr lang="pl-PL" sz="1400" b="1">
                          <a:effectLst/>
                          <a:latin typeface="Calibri"/>
                          <a:ea typeface="Calibri"/>
                          <a:cs typeface="Times New Roman"/>
                        </a:rPr>
                        <a:t>1.3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1000"/>
                        </a:spcAft>
                      </a:pPr>
                      <a:r>
                        <a:rPr lang="pl-PL" sz="1400" b="1">
                          <a:effectLst/>
                          <a:latin typeface="Calibri"/>
                          <a:ea typeface="Calibri"/>
                          <a:cs typeface="Times New Roman"/>
                        </a:rPr>
                        <a:t>27</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Dodanie zapisów ukierunkowujących także na tworzenie „</a:t>
                      </a:r>
                      <a:r>
                        <a:rPr lang="pl-PL" sz="1400" b="1" dirty="0">
                          <a:effectLst/>
                          <a:latin typeface="Calibri"/>
                          <a:ea typeface="Calibri"/>
                          <a:cs typeface="Times New Roman"/>
                        </a:rPr>
                        <a:t>zielonych miejsc pracy</a:t>
                      </a:r>
                      <a:r>
                        <a:rPr lang="pl-PL" sz="1400" dirty="0">
                          <a:effectLst/>
                          <a:latin typeface="Calibri"/>
                          <a:ea typeface="Calibri"/>
                          <a:cs typeface="Times New Roman"/>
                        </a:rPr>
                        <a:t>”, np. poprzez dodanie następującego efektu lub kluczowego warunku sukcesu: </a:t>
                      </a:r>
                      <a:r>
                        <a:rPr lang="pl-PL" sz="1400" b="1" dirty="0">
                          <a:effectLst/>
                          <a:latin typeface="Calibri"/>
                          <a:ea typeface="Calibri"/>
                          <a:cs typeface="Times New Roman"/>
                        </a:rPr>
                        <a:t>Rosnące zainteresowanie tworzeniem zielonych miejsc pracy.</a:t>
                      </a:r>
                      <a:endParaRPr lang="pl-PL"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42070">
                <a:tc>
                  <a:txBody>
                    <a:bodyPr/>
                    <a:lstStyle/>
                    <a:p>
                      <a:pPr algn="ctr">
                        <a:spcAft>
                          <a:spcPts val="1000"/>
                        </a:spcAft>
                      </a:pPr>
                      <a:r>
                        <a:rPr lang="pl-PL" sz="1400" b="1">
                          <a:effectLst/>
                          <a:latin typeface="Calibri"/>
                          <a:ea typeface="Calibri"/>
                          <a:cs typeface="Times New Roman"/>
                        </a:rPr>
                        <a:t>1.4</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1000"/>
                        </a:spcAft>
                      </a:pPr>
                      <a:r>
                        <a:rPr lang="pl-PL" sz="1400" b="1">
                          <a:effectLst/>
                          <a:latin typeface="Calibri"/>
                          <a:ea typeface="Calibri"/>
                          <a:cs typeface="Times New Roman"/>
                        </a:rPr>
                        <a:t>29</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x-none" sz="1400">
                          <a:effectLst/>
                          <a:latin typeface="Calibri"/>
                          <a:ea typeface="Calibri"/>
                          <a:cs typeface="Times New Roman"/>
                        </a:rPr>
                        <a:t>Zmiana </a:t>
                      </a:r>
                      <a:r>
                        <a:rPr lang="pl-PL" sz="1400" dirty="0">
                          <a:effectLst/>
                          <a:latin typeface="Calibri"/>
                          <a:ea typeface="Calibri"/>
                          <a:cs typeface="Times New Roman"/>
                        </a:rPr>
                        <a:t>opisu celu, </a:t>
                      </a:r>
                      <a:r>
                        <a:rPr lang="x-none" sz="1400">
                          <a:effectLst/>
                          <a:latin typeface="Calibri"/>
                          <a:ea typeface="Calibri"/>
                          <a:cs typeface="Times New Roman"/>
                        </a:rPr>
                        <a:t>tak aby jednoznacznie było wiadomo, że nie będzie on realizowan</a:t>
                      </a:r>
                      <a:r>
                        <a:rPr lang="pl-PL" sz="1400" dirty="0">
                          <a:effectLst/>
                          <a:latin typeface="Calibri"/>
                          <a:ea typeface="Calibri"/>
                          <a:cs typeface="Times New Roman"/>
                        </a:rPr>
                        <a:t>y</a:t>
                      </a:r>
                      <a:r>
                        <a:rPr lang="x-none" sz="1400">
                          <a:effectLst/>
                          <a:latin typeface="Calibri"/>
                          <a:ea typeface="Calibri"/>
                          <a:cs typeface="Times New Roman"/>
                        </a:rPr>
                        <a:t> ze szkodą dla środowiska przyrodniczego, np. poprzez dodanie nowego kierunku działań: </a:t>
                      </a:r>
                      <a:r>
                        <a:rPr lang="x-none" sz="1400" b="1">
                          <a:effectLst/>
                          <a:latin typeface="Calibri"/>
                          <a:ea typeface="Calibri"/>
                          <a:cs typeface="Times New Roman"/>
                        </a:rPr>
                        <a:t>Rozwój ekoturystyki </a:t>
                      </a:r>
                      <a:r>
                        <a:rPr lang="pl-PL" sz="1400" b="1" dirty="0">
                          <a:effectLst/>
                          <a:latin typeface="Calibri"/>
                          <a:ea typeface="Calibri"/>
                          <a:cs typeface="Times New Roman"/>
                        </a:rPr>
                        <a:t>na </a:t>
                      </a:r>
                      <a:r>
                        <a:rPr lang="x-none" sz="1400" b="1">
                          <a:effectLst/>
                          <a:latin typeface="Calibri"/>
                          <a:ea typeface="Calibri"/>
                          <a:cs typeface="Times New Roman"/>
                        </a:rPr>
                        <a:t>obszarach cennych przyrodniczo</a:t>
                      </a:r>
                      <a:r>
                        <a:rPr lang="pl-PL" sz="1400" b="1" dirty="0">
                          <a:effectLst/>
                          <a:latin typeface="Calibri"/>
                          <a:ea typeface="Calibri"/>
                          <a:cs typeface="Times New Roman"/>
                        </a:rPr>
                        <a:t>/Rozwój ekologicznych form turystyki</a:t>
                      </a:r>
                      <a:r>
                        <a:rPr lang="x-none" sz="1400" b="1">
                          <a:effectLst/>
                          <a:latin typeface="Calibri"/>
                          <a:ea typeface="Calibri"/>
                          <a:cs typeface="Times New Roman"/>
                        </a:rPr>
                        <a:t>.</a:t>
                      </a:r>
                      <a:r>
                        <a:rPr lang="x-none" sz="1400">
                          <a:effectLst/>
                          <a:latin typeface="Calibri"/>
                          <a:ea typeface="Calibri"/>
                          <a:cs typeface="Times New Roman"/>
                        </a:rPr>
                        <a:t> W odniesieniu do tego kierunku działań należy wprowadzić obszar strategicznej interwencji jako: </a:t>
                      </a:r>
                      <a:r>
                        <a:rPr lang="x-none" sz="1400" b="1">
                          <a:effectLst/>
                          <a:latin typeface="Calibri"/>
                          <a:ea typeface="Calibri"/>
                          <a:cs typeface="Times New Roman"/>
                        </a:rPr>
                        <a:t>Obszary cenne przyrodniczo, w szczególności objęte prawnymi formami ochrony przyrody oraz obszary korytarzy ekologicznych</a:t>
                      </a:r>
                      <a:r>
                        <a:rPr lang="x-none" sz="1400">
                          <a:effectLst/>
                          <a:latin typeface="Calibri"/>
                          <a:ea typeface="Calibri"/>
                          <a:cs typeface="Times New Roman"/>
                        </a:rPr>
                        <a:t>.</a:t>
                      </a:r>
                      <a:endParaRPr lang="pl-PL"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50363">
                <a:tc>
                  <a:txBody>
                    <a:bodyPr/>
                    <a:lstStyle/>
                    <a:p>
                      <a:pPr algn="ctr">
                        <a:spcAft>
                          <a:spcPts val="0"/>
                        </a:spcAft>
                      </a:pPr>
                      <a:r>
                        <a:rPr lang="pl-PL" sz="1400" b="1">
                          <a:effectLst/>
                          <a:latin typeface="Calibri"/>
                          <a:ea typeface="Calibri"/>
                          <a:cs typeface="Times New Roman"/>
                        </a:rPr>
                        <a:t>1.4</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29</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Rozważyć wprowadzenie dodatkowego oczekiwanego efektu: </a:t>
                      </a:r>
                      <a:r>
                        <a:rPr lang="pl-PL" sz="1400" b="1" dirty="0">
                          <a:effectLst/>
                          <a:latin typeface="Calibri"/>
                          <a:ea typeface="Calibri"/>
                          <a:cs typeface="Times New Roman"/>
                        </a:rPr>
                        <a:t>Minimalizacja presji turystyki na środowisko i wzrost ilości produktów turystycznych przyjaznych środowisku</a:t>
                      </a:r>
                      <a:r>
                        <a:rPr lang="pl-PL" sz="1400" dirty="0">
                          <a:effectLst/>
                          <a:latin typeface="Calibri"/>
                          <a:ea typeface="Calibri"/>
                          <a:cs typeface="Times New Roman"/>
                        </a:rPr>
                        <a:t>, co będzie odpowiedzią na zidentyfikowane w Analizie SWOT słabe strony i zagrożenia.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ytuł 1"/>
          <p:cNvSpPr txBox="1">
            <a:spLocks/>
          </p:cNvSpPr>
          <p:nvPr/>
        </p:nvSpPr>
        <p:spPr>
          <a:xfrm>
            <a:off x="1763688" y="692696"/>
            <a:ext cx="5616624"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 – Otwarta Gospodarka – rekomendacje</a:t>
            </a:r>
            <a:endParaRPr lang="pl-PL" sz="1800" dirty="0"/>
          </a:p>
        </p:txBody>
      </p:sp>
    </p:spTree>
    <p:extLst>
      <p:ext uri="{BB962C8B-B14F-4D97-AF65-F5344CB8AC3E}">
        <p14:creationId xmlns:p14="http://schemas.microsoft.com/office/powerpoint/2010/main" val="264636722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7504" y="1092976"/>
            <a:ext cx="8928000" cy="5096780"/>
          </a:xfrm>
          <a:prstGeom prst="rect">
            <a:avLst/>
          </a:prstGeom>
        </p:spPr>
        <p:txBody>
          <a:bodyPr wrap="square">
            <a:spAutoFit/>
          </a:bodyPr>
          <a:lstStyle/>
          <a:p>
            <a:pPr marL="342900" lvl="0" indent="-342900" algn="just">
              <a:spcBef>
                <a:spcPct val="20000"/>
              </a:spcBef>
              <a:buSzPct val="95000"/>
              <a:buFont typeface="Arial" pitchFamily="34" charset="0"/>
              <a:buChar char="•"/>
            </a:pPr>
            <a:r>
              <a:rPr lang="pl-PL" sz="1700" dirty="0" smtClean="0">
                <a:solidFill>
                  <a:srgbClr val="000000"/>
                </a:solidFill>
              </a:rPr>
              <a:t>Cel </a:t>
            </a:r>
            <a:r>
              <a:rPr lang="pl-PL" sz="1700" dirty="0">
                <a:solidFill>
                  <a:srgbClr val="000000"/>
                </a:solidFill>
              </a:rPr>
              <a:t>skutkował będzie </a:t>
            </a:r>
            <a:r>
              <a:rPr lang="pl-PL" sz="1700" dirty="0" smtClean="0">
                <a:solidFill>
                  <a:srgbClr val="000000"/>
                </a:solidFill>
              </a:rPr>
              <a:t>głównie pozytywnymi </a:t>
            </a:r>
            <a:r>
              <a:rPr lang="pl-PL" sz="1700" dirty="0">
                <a:solidFill>
                  <a:srgbClr val="000000"/>
                </a:solidFill>
              </a:rPr>
              <a:t>zmianami w  sferze społeczno-gospodarczej województwa i nie będzie powodował </a:t>
            </a:r>
            <a:r>
              <a:rPr lang="pl-PL" sz="1700" dirty="0" smtClean="0">
                <a:solidFill>
                  <a:srgbClr val="000000"/>
                </a:solidFill>
              </a:rPr>
              <a:t>znaczących </a:t>
            </a:r>
            <a:r>
              <a:rPr lang="pl-PL" sz="1700" dirty="0">
                <a:solidFill>
                  <a:srgbClr val="000000"/>
                </a:solidFill>
              </a:rPr>
              <a:t>negatywnych oddziaływań na środowisko</a:t>
            </a:r>
            <a:r>
              <a:rPr lang="pl-PL" sz="1700" dirty="0" smtClean="0">
                <a:solidFill>
                  <a:srgbClr val="000000"/>
                </a:solidFill>
              </a:rPr>
              <a:t>.</a:t>
            </a:r>
          </a:p>
          <a:p>
            <a:pPr marL="342900" lvl="0" indent="-342900" algn="just">
              <a:spcBef>
                <a:spcPct val="20000"/>
              </a:spcBef>
              <a:buSzPct val="95000"/>
              <a:buFont typeface="Arial" pitchFamily="34" charset="0"/>
              <a:buChar char="•"/>
            </a:pPr>
            <a:r>
              <a:rPr lang="pl-PL" sz="1700" dirty="0" smtClean="0">
                <a:solidFill>
                  <a:srgbClr val="000000"/>
                </a:solidFill>
              </a:rPr>
              <a:t>Pewne zagrożenie związane jest ze wsparciem przedsiębiorczości. Jak wykazano w analizach nowe MSP przy wyborze lokalizacji działalności kierują się głównie względami ekonomicznymi. </a:t>
            </a:r>
          </a:p>
          <a:p>
            <a:pPr marL="342900" indent="-342900" algn="just">
              <a:spcBef>
                <a:spcPct val="20000"/>
              </a:spcBef>
              <a:buSzPct val="95000"/>
              <a:buFont typeface="Arial" pitchFamily="34" charset="0"/>
              <a:buChar char="•"/>
            </a:pPr>
            <a:r>
              <a:rPr lang="pl-PL" sz="1700" dirty="0" smtClean="0"/>
              <a:t>Skutkować </a:t>
            </a:r>
            <a:r>
              <a:rPr lang="pl-PL" sz="1700" dirty="0"/>
              <a:t>to może lokalizowaniem zakładów w budynkach i lokalach o niższym standardzie, które często nie spełniają norm jakościowych (</a:t>
            </a:r>
            <a:r>
              <a:rPr lang="pl-PL" sz="1700" i="1" dirty="0"/>
              <a:t>np. posiadają wadliwy system odprowadzania wód deszczowych, nieefektywny systemem grzewczy lub nie są podłączone do sieci kanalizacyjnej</a:t>
            </a:r>
            <a:r>
              <a:rPr lang="pl-PL" sz="1700" dirty="0" smtClean="0"/>
              <a:t>).</a:t>
            </a:r>
          </a:p>
          <a:p>
            <a:pPr marL="342900" indent="-342900" algn="just">
              <a:spcBef>
                <a:spcPct val="20000"/>
              </a:spcBef>
              <a:buSzPct val="95000"/>
              <a:buFont typeface="Arial" pitchFamily="34" charset="0"/>
              <a:buChar char="•"/>
            </a:pPr>
            <a:r>
              <a:rPr lang="pl-PL" sz="1700" dirty="0" smtClean="0"/>
              <a:t>Przedsiębiorstwa </a:t>
            </a:r>
            <a:r>
              <a:rPr lang="pl-PL" sz="1700" dirty="0"/>
              <a:t>takie mogą stanowić potencjalne zagrożenie dla środowiska, tym bardziej, że w wielu przypadkach ich działalność nie będzie podlegać procedurze screeningu i ostatecznie ocenie oddziaływania na środowisko. </a:t>
            </a:r>
            <a:r>
              <a:rPr lang="x-none" sz="1700"/>
              <a:t>nie kwalifikują się zgodnie z Rozporządzeniem Rady Ministrów w sprawie przedsięwzięć mogących znacząco oddziaływać na środowisko jako inwestycje, dla których należy uzyskać decyzje o środowiskowych </a:t>
            </a:r>
            <a:r>
              <a:rPr lang="x-none" sz="1700" smtClean="0"/>
              <a:t>uwarunkowaniach</a:t>
            </a:r>
            <a:r>
              <a:rPr lang="pl-PL" sz="1700" dirty="0" smtClean="0"/>
              <a:t>.</a:t>
            </a:r>
          </a:p>
          <a:p>
            <a:pPr marL="342900" indent="-342900" algn="just">
              <a:spcBef>
                <a:spcPct val="20000"/>
              </a:spcBef>
              <a:buSzPct val="95000"/>
              <a:buFont typeface="Arial" pitchFamily="34" charset="0"/>
              <a:buChar char="•"/>
            </a:pPr>
            <a:r>
              <a:rPr lang="pl-PL" sz="1700" dirty="0" smtClean="0"/>
              <a:t>Zagrożenie </a:t>
            </a:r>
            <a:r>
              <a:rPr lang="pl-PL" sz="1700" dirty="0"/>
              <a:t>generowane może być także poprzez organy terenowe w przypadku niewłaściwej interpretacji prawa, (</a:t>
            </a:r>
            <a:r>
              <a:rPr lang="pl-PL" sz="1700" i="1" dirty="0"/>
              <a:t>np. odmowa wszczęcia postępowania w przypadku jeśli dana inwestycja nie wymaga uzyskania jednej z decyzji wymienionych w art 72. 1 ustawy OOŚ</a:t>
            </a:r>
            <a:r>
              <a:rPr lang="pl-PL" sz="1700" dirty="0"/>
              <a:t>). </a:t>
            </a:r>
            <a:endParaRPr lang="pl-PL" sz="1700" dirty="0" smtClean="0"/>
          </a:p>
          <a:p>
            <a:pPr marL="342900" indent="-342900" algn="just">
              <a:spcBef>
                <a:spcPct val="20000"/>
              </a:spcBef>
              <a:buSzPct val="95000"/>
              <a:buFont typeface="Arial" pitchFamily="34" charset="0"/>
              <a:buChar char="•"/>
            </a:pPr>
            <a:r>
              <a:rPr lang="pl-PL" sz="1700" dirty="0" smtClean="0"/>
              <a:t>Możliwość rozproszenia oddziaływań w wyniku rozproszenia przedsiębiorstw</a:t>
            </a:r>
          </a:p>
          <a:p>
            <a:pPr marL="342900" indent="-342900" algn="just">
              <a:spcBef>
                <a:spcPct val="20000"/>
              </a:spcBef>
              <a:buSzPct val="95000"/>
              <a:buFont typeface="+mj-lt"/>
              <a:buAutoNum type="arabicPeriod"/>
            </a:pPr>
            <a:endParaRPr lang="pl-PL" sz="1600" dirty="0" smtClean="0">
              <a:solidFill>
                <a:srgbClr val="000000"/>
              </a:solidFill>
            </a:endParaRPr>
          </a:p>
        </p:txBody>
      </p:sp>
      <p:sp>
        <p:nvSpPr>
          <p:cNvPr id="3" name="Tytuł 1"/>
          <p:cNvSpPr txBox="1">
            <a:spLocks/>
          </p:cNvSpPr>
          <p:nvPr/>
        </p:nvSpPr>
        <p:spPr>
          <a:xfrm>
            <a:off x="1763688" y="692696"/>
            <a:ext cx="5349280"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II – Aktywni Mieszkańcy – analiza</a:t>
            </a:r>
            <a:endParaRPr lang="pl-PL" sz="1800" dirty="0"/>
          </a:p>
        </p:txBody>
      </p:sp>
    </p:spTree>
    <p:extLst>
      <p:ext uri="{BB962C8B-B14F-4D97-AF65-F5344CB8AC3E}">
        <p14:creationId xmlns:p14="http://schemas.microsoft.com/office/powerpoint/2010/main" val="1231300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47928" y="1268760"/>
            <a:ext cx="8888567" cy="4659737"/>
          </a:xfrm>
          <a:prstGeom prst="rect">
            <a:avLst/>
          </a:prstGeom>
        </p:spPr>
        <p:txBody>
          <a:bodyPr wrap="square">
            <a:spAutoFit/>
          </a:bodyPr>
          <a:lstStyle/>
          <a:p>
            <a:pPr lvl="0" algn="just">
              <a:spcBef>
                <a:spcPct val="20000"/>
              </a:spcBef>
              <a:buSzPct val="95000"/>
            </a:pPr>
            <a:r>
              <a:rPr lang="pl-PL" sz="1600" b="1" dirty="0">
                <a:solidFill>
                  <a:srgbClr val="000000"/>
                </a:solidFill>
              </a:rPr>
              <a:t>O</a:t>
            </a:r>
            <a:r>
              <a:rPr lang="pl-PL" sz="1600" b="1" dirty="0" smtClean="0">
                <a:solidFill>
                  <a:srgbClr val="000000"/>
                </a:solidFill>
              </a:rPr>
              <a:t>ddziaływania </a:t>
            </a:r>
            <a:r>
              <a:rPr lang="pl-PL" sz="1600" b="1" dirty="0">
                <a:solidFill>
                  <a:srgbClr val="000000"/>
                </a:solidFill>
              </a:rPr>
              <a:t>hamujące  utrudniające osiągnięcie istotnych celów ochrony </a:t>
            </a:r>
            <a:r>
              <a:rPr lang="pl-PL" sz="1600" b="1" dirty="0" smtClean="0">
                <a:solidFill>
                  <a:srgbClr val="000000"/>
                </a:solidFill>
              </a:rPr>
              <a:t>środowiska</a:t>
            </a:r>
          </a:p>
          <a:p>
            <a:pPr marL="342900" lvl="0" indent="-342900" algn="just">
              <a:spcBef>
                <a:spcPct val="20000"/>
              </a:spcBef>
              <a:buSzPct val="95000"/>
              <a:buFont typeface="Arial" pitchFamily="34" charset="0"/>
              <a:buChar char="•"/>
            </a:pPr>
            <a:r>
              <a:rPr lang="pl-PL" sz="1600" dirty="0">
                <a:solidFill>
                  <a:srgbClr val="000000"/>
                </a:solidFill>
              </a:rPr>
              <a:t>C</a:t>
            </a:r>
            <a:r>
              <a:rPr lang="pl-PL" sz="1600" dirty="0" smtClean="0">
                <a:solidFill>
                  <a:srgbClr val="000000"/>
                </a:solidFill>
              </a:rPr>
              <a:t>elu operacyjny 2.2 wysoka aktywność społeczna zakłada </a:t>
            </a:r>
            <a:r>
              <a:rPr lang="pl-PL" sz="1600" dirty="0" smtClean="0"/>
              <a:t>wykorzystanie </a:t>
            </a:r>
            <a:r>
              <a:rPr lang="pl-PL" sz="1600" dirty="0"/>
              <a:t>potencjału organizacji pozarządowych poprzez przekazywanie im zadań </a:t>
            </a:r>
            <a:r>
              <a:rPr lang="pl-PL" sz="1600" dirty="0" smtClean="0"/>
              <a:t>publicznych, co umożliwi </a:t>
            </a:r>
            <a:r>
              <a:rPr lang="pl-PL" sz="1600" dirty="0"/>
              <a:t>stworzenie nowych, atrakcyjnych miejsc pracy związanych z tematyką integracji </a:t>
            </a:r>
            <a:r>
              <a:rPr lang="pl-PL" sz="1600" b="1" dirty="0"/>
              <a:t>społecznej, kultury, edukacji i sportu</a:t>
            </a:r>
            <a:r>
              <a:rPr lang="pl-PL" sz="1600" dirty="0"/>
              <a:t>. </a:t>
            </a:r>
            <a:endParaRPr lang="pl-PL" sz="1600" dirty="0" smtClean="0"/>
          </a:p>
          <a:p>
            <a:pPr marL="342900" lvl="0" indent="-342900" algn="just">
              <a:spcBef>
                <a:spcPct val="20000"/>
              </a:spcBef>
              <a:buSzPct val="95000"/>
              <a:buFont typeface="Arial" pitchFamily="34" charset="0"/>
              <a:buChar char="•"/>
            </a:pPr>
            <a:r>
              <a:rPr lang="pl-PL" sz="1600" dirty="0" smtClean="0"/>
              <a:t>Dodatkowych pozytywnych</a:t>
            </a:r>
            <a:r>
              <a:rPr lang="pl-PL" sz="1600" dirty="0"/>
              <a:t>, </a:t>
            </a:r>
            <a:r>
              <a:rPr lang="pl-PL" sz="1600" dirty="0" err="1"/>
              <a:t>prośrodowiskowych</a:t>
            </a:r>
            <a:r>
              <a:rPr lang="pl-PL" sz="1600" dirty="0"/>
              <a:t> skutków realizacji kierunku można byłoby się spodziewać w przypadku przekazywania organizacjom pozarządowym działającym w obszarze środowiska zadań publicznych z zakresu jego ochrony. </a:t>
            </a:r>
            <a:endParaRPr lang="pl-PL" sz="1600" dirty="0" smtClean="0"/>
          </a:p>
          <a:p>
            <a:pPr marL="342900" lvl="0" indent="-342900" algn="just">
              <a:spcBef>
                <a:spcPct val="20000"/>
              </a:spcBef>
              <a:buSzPct val="95000"/>
              <a:buFont typeface="Arial" pitchFamily="34" charset="0"/>
              <a:buChar char="•"/>
            </a:pPr>
            <a:r>
              <a:rPr lang="pl-PL" sz="1600" dirty="0" smtClean="0">
                <a:solidFill>
                  <a:srgbClr val="000000"/>
                </a:solidFill>
              </a:rPr>
              <a:t>Cel zakłada także działania rewitalizacyjne. Ważne przy tym aby pamiętać o zielonych przestrzeniach publicznych. W analizie stanu wykazano ich stopniowe zanikanie w obszarach miast. </a:t>
            </a:r>
            <a:endParaRPr lang="pl-PL" sz="1600" dirty="0">
              <a:solidFill>
                <a:srgbClr val="000000"/>
              </a:solidFill>
            </a:endParaRPr>
          </a:p>
          <a:p>
            <a:pPr marL="342900" lvl="0" indent="-342900" algn="just">
              <a:spcBef>
                <a:spcPct val="20000"/>
              </a:spcBef>
              <a:buSzPct val="95000"/>
              <a:buFont typeface="Arial" pitchFamily="34" charset="0"/>
              <a:buChar char="•"/>
            </a:pPr>
            <a:r>
              <a:rPr lang="pl-PL" sz="1600" dirty="0" smtClean="0">
                <a:solidFill>
                  <a:srgbClr val="000000"/>
                </a:solidFill>
              </a:rPr>
              <a:t>Brakiem </a:t>
            </a:r>
            <a:r>
              <a:rPr lang="pl-PL" sz="1600" dirty="0">
                <a:solidFill>
                  <a:srgbClr val="000000"/>
                </a:solidFill>
              </a:rPr>
              <a:t>skorelowania planowanej profilaktyki w zakresie chorób cywilizacyjnych z działaniami zmierzającymi do poprawy jakości środowiska. </a:t>
            </a:r>
            <a:r>
              <a:rPr lang="pl-PL" sz="1600" dirty="0" smtClean="0">
                <a:solidFill>
                  <a:srgbClr val="000000"/>
                </a:solidFill>
              </a:rPr>
              <a:t>Brakuje ponadto jednoznacznych podstaw do ograniczenia oddziaływania SRWP tylko do chorób cywilizacyjnych:</a:t>
            </a:r>
          </a:p>
          <a:p>
            <a:pPr marL="800100" lvl="1" indent="-342900" algn="just">
              <a:spcBef>
                <a:spcPct val="20000"/>
              </a:spcBef>
              <a:buSzPct val="95000"/>
              <a:buFont typeface="Arial" pitchFamily="34" charset="0"/>
              <a:buChar char="•"/>
            </a:pPr>
            <a:r>
              <a:rPr lang="pl-PL" sz="1400" dirty="0" smtClean="0"/>
              <a:t>Choroby </a:t>
            </a:r>
            <a:r>
              <a:rPr lang="pl-PL" sz="1400" dirty="0"/>
              <a:t>cywilizacyjne to, zgodnie z definicją encyklopedyczną PWN, </a:t>
            </a:r>
            <a:r>
              <a:rPr lang="pl-PL" sz="1400" i="1" dirty="0"/>
              <a:t>schorzenia związane z ujemnymi skutkami życia w warunkach wysoko rozwiniętej cywilizacji; których przyczynami są: sytuacje stresowe, napięcia nerwowe, mała ruchliwość mięśniowa, oddziaływanie skażeń środowiska i hałasu, nieracjonalne </a:t>
            </a:r>
            <a:r>
              <a:rPr lang="pl-PL" sz="1400" i="1" dirty="0" smtClean="0"/>
              <a:t>odżywianie</a:t>
            </a:r>
            <a:r>
              <a:rPr lang="pl-PL" sz="1400" dirty="0" smtClean="0"/>
              <a:t>. Do chorób cywilizacyjnych należą </a:t>
            </a:r>
            <a:r>
              <a:rPr lang="pl-PL" sz="1400" dirty="0"/>
              <a:t>nadciśnienie tętnicze, choroba wieńcowa, choroba wrzodowa, schorzenia alergiczne, otyłość, oraz zaburzenia psychiczne</a:t>
            </a:r>
          </a:p>
          <a:p>
            <a:pPr marL="342900" lvl="0" indent="-342900" algn="just">
              <a:spcBef>
                <a:spcPct val="20000"/>
              </a:spcBef>
              <a:buSzPct val="95000"/>
              <a:buFont typeface="+mj-lt"/>
              <a:buAutoNum type="arabicPeriod"/>
            </a:pPr>
            <a:endParaRPr lang="pl-PL" sz="1600" dirty="0">
              <a:solidFill>
                <a:srgbClr val="000000"/>
              </a:solidFill>
            </a:endParaRPr>
          </a:p>
        </p:txBody>
      </p:sp>
      <p:sp>
        <p:nvSpPr>
          <p:cNvPr id="3" name="Tytuł 1"/>
          <p:cNvSpPr txBox="1">
            <a:spLocks/>
          </p:cNvSpPr>
          <p:nvPr/>
        </p:nvSpPr>
        <p:spPr>
          <a:xfrm>
            <a:off x="1763688" y="692696"/>
            <a:ext cx="5349280"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II – Aktywni Mieszkańcy – analiza</a:t>
            </a:r>
            <a:endParaRPr lang="pl-PL" sz="1800" dirty="0"/>
          </a:p>
        </p:txBody>
      </p:sp>
    </p:spTree>
    <p:extLst>
      <p:ext uri="{BB962C8B-B14F-4D97-AF65-F5344CB8AC3E}">
        <p14:creationId xmlns:p14="http://schemas.microsoft.com/office/powerpoint/2010/main" val="60202033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extLst>
              <p:ext uri="{D42A27DB-BD31-4B8C-83A1-F6EECF244321}">
                <p14:modId xmlns:p14="http://schemas.microsoft.com/office/powerpoint/2010/main" val="3734851975"/>
              </p:ext>
            </p:extLst>
          </p:nvPr>
        </p:nvGraphicFramePr>
        <p:xfrm>
          <a:off x="107504" y="1124743"/>
          <a:ext cx="8928992" cy="4885877"/>
        </p:xfrm>
        <a:graphic>
          <a:graphicData uri="http://schemas.openxmlformats.org/drawingml/2006/table">
            <a:tbl>
              <a:tblPr firstRow="1" firstCol="1" bandRow="1" bandCol="1"/>
              <a:tblGrid>
                <a:gridCol w="432048"/>
                <a:gridCol w="432048"/>
                <a:gridCol w="8064896"/>
              </a:tblGrid>
              <a:tr h="245353">
                <a:tc>
                  <a:txBody>
                    <a:bodyPr/>
                    <a:lstStyle/>
                    <a:p>
                      <a:pPr algn="ctr">
                        <a:spcAft>
                          <a:spcPts val="0"/>
                        </a:spcAft>
                      </a:pPr>
                      <a:r>
                        <a:rPr lang="pl-PL" sz="1400" b="1" dirty="0">
                          <a:effectLst/>
                          <a:latin typeface="Calibri"/>
                          <a:ea typeface="Calibri"/>
                          <a:cs typeface="Times New Roman"/>
                        </a:rPr>
                        <a:t>CEL</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c>
                  <a:txBody>
                    <a:bodyPr/>
                    <a:lstStyle/>
                    <a:p>
                      <a:pPr algn="ctr">
                        <a:spcAft>
                          <a:spcPts val="0"/>
                        </a:spcAft>
                      </a:pPr>
                      <a:r>
                        <a:rPr lang="pl-PL" sz="1400" b="1" dirty="0" smtClean="0">
                          <a:effectLst/>
                          <a:latin typeface="Calibri"/>
                          <a:ea typeface="Calibri"/>
                          <a:cs typeface="Times New Roman"/>
                        </a:rPr>
                        <a:t>STR</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c>
                  <a:txBody>
                    <a:bodyPr/>
                    <a:lstStyle/>
                    <a:p>
                      <a:pPr algn="ctr">
                        <a:spcAft>
                          <a:spcPts val="0"/>
                        </a:spcAft>
                      </a:pPr>
                      <a:r>
                        <a:rPr lang="pl-PL" sz="1400" b="1" dirty="0">
                          <a:effectLst/>
                          <a:latin typeface="Calibri"/>
                          <a:ea typeface="Calibri"/>
                          <a:cs typeface="Times New Roman"/>
                        </a:rPr>
                        <a:t>REKOMENDACJE</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BBB59"/>
                    </a:solidFill>
                  </a:tcPr>
                </a:tc>
              </a:tr>
              <a:tr h="736058">
                <a:tc>
                  <a:txBody>
                    <a:bodyPr/>
                    <a:lstStyle/>
                    <a:p>
                      <a:pPr algn="just">
                        <a:spcAft>
                          <a:spcPts val="0"/>
                        </a:spcAft>
                      </a:pPr>
                      <a:r>
                        <a:rPr lang="pl-PL" sz="1400" b="1" dirty="0">
                          <a:effectLst/>
                          <a:latin typeface="Calibri"/>
                          <a:ea typeface="Calibri"/>
                          <a:cs typeface="Times New Roman"/>
                        </a:rPr>
                        <a:t>2.1</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b="1">
                          <a:effectLst/>
                          <a:latin typeface="Calibri"/>
                          <a:ea typeface="Calibri"/>
                          <a:cs typeface="Times New Roman"/>
                        </a:rPr>
                        <a:t>32</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Rozważyć dodatkowe celowe i bezpośrednie wsparcie MŚP opartych na </a:t>
                      </a:r>
                      <a:r>
                        <a:rPr lang="pl-PL" sz="1400" dirty="0" err="1">
                          <a:effectLst/>
                          <a:latin typeface="Calibri"/>
                          <a:ea typeface="Calibri"/>
                          <a:cs typeface="Times New Roman"/>
                        </a:rPr>
                        <a:t>prośrodowiskowym</a:t>
                      </a:r>
                      <a:r>
                        <a:rPr lang="pl-PL" sz="1400" dirty="0">
                          <a:effectLst/>
                          <a:latin typeface="Calibri"/>
                          <a:ea typeface="Calibri"/>
                          <a:cs typeface="Times New Roman"/>
                        </a:rPr>
                        <a:t> systemie zarządzania, wdrażających lub wykorzystujących </a:t>
                      </a:r>
                      <a:r>
                        <a:rPr lang="pl-PL" sz="1400" dirty="0" err="1">
                          <a:effectLst/>
                          <a:latin typeface="Calibri"/>
                          <a:ea typeface="Calibri"/>
                          <a:cs typeface="Times New Roman"/>
                        </a:rPr>
                        <a:t>ekoinnowacyjne</a:t>
                      </a:r>
                      <a:r>
                        <a:rPr lang="pl-PL" sz="1400" dirty="0">
                          <a:effectLst/>
                          <a:latin typeface="Calibri"/>
                          <a:ea typeface="Calibri"/>
                          <a:cs typeface="Times New Roman"/>
                        </a:rPr>
                        <a:t> technologie oraz tworzących zielone miejsca pracy. Kwestie te mogą też zostać uszczegółowione w </a:t>
                      </a:r>
                      <a:r>
                        <a:rPr lang="pl-PL" sz="1400" u="sng" dirty="0">
                          <a:effectLst/>
                          <a:latin typeface="Calibri"/>
                          <a:ea typeface="Calibri"/>
                          <a:cs typeface="Times New Roman"/>
                        </a:rPr>
                        <a:t>Programie Rozwoju Gospodarczego.</a:t>
                      </a:r>
                      <a:endParaRPr lang="pl-PL"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058">
                <a:tc>
                  <a:txBody>
                    <a:bodyPr/>
                    <a:lstStyle/>
                    <a:p>
                      <a:pPr algn="just">
                        <a:spcAft>
                          <a:spcPts val="0"/>
                        </a:spcAft>
                      </a:pPr>
                      <a:r>
                        <a:rPr lang="pl-PL" sz="1400" b="1">
                          <a:effectLst/>
                          <a:latin typeface="Calibri"/>
                          <a:ea typeface="Calibri"/>
                          <a:cs typeface="Times New Roman"/>
                        </a:rPr>
                        <a:t>2.1</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b="1">
                          <a:effectLst/>
                          <a:latin typeface="Calibri"/>
                          <a:ea typeface="Calibri"/>
                          <a:cs typeface="Times New Roman"/>
                        </a:rPr>
                        <a:t>32</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Rozważyć wprowadzenie do </a:t>
                      </a:r>
                      <a:r>
                        <a:rPr lang="pl-PL" sz="1400" u="sng" dirty="0">
                          <a:effectLst/>
                          <a:latin typeface="Calibri"/>
                          <a:ea typeface="Calibri"/>
                          <a:cs typeface="Times New Roman"/>
                        </a:rPr>
                        <a:t>Programu Rozwoju Gospodarczego</a:t>
                      </a:r>
                      <a:r>
                        <a:rPr lang="pl-PL" sz="1400" dirty="0">
                          <a:effectLst/>
                          <a:latin typeface="Calibri"/>
                          <a:ea typeface="Calibri"/>
                          <a:cs typeface="Times New Roman"/>
                        </a:rPr>
                        <a:t> celowego i bezpośredniego wsparcia osób zamieszkujących obszary wiejskie do rozpoczynania działalności gospodarczej w oparciu o lokalne zasoby i produkty – tworzenie gospodarstw agroturystycznych, ekologicznych, zakładów produkujących energię odnawialną na bazie biomasy.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706">
                <a:tc>
                  <a:txBody>
                    <a:bodyPr/>
                    <a:lstStyle/>
                    <a:p>
                      <a:pPr algn="just">
                        <a:spcAft>
                          <a:spcPts val="0"/>
                        </a:spcAft>
                      </a:pPr>
                      <a:r>
                        <a:rPr lang="pl-PL" sz="1400" b="1" dirty="0">
                          <a:effectLst/>
                          <a:latin typeface="Calibri"/>
                          <a:ea typeface="Calibri"/>
                          <a:cs typeface="Times New Roman"/>
                        </a:rPr>
                        <a:t>2.1</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b="1">
                          <a:effectLst/>
                          <a:latin typeface="Calibri"/>
                          <a:ea typeface="Calibri"/>
                          <a:cs typeface="Times New Roman"/>
                        </a:rPr>
                        <a:t>33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Rozpatrzyć, czy nie należy oczekiwać od Rządu stworzenia systemu zachęt dla przedsiębiorstw charakteryzujących się </a:t>
                      </a:r>
                      <a:r>
                        <a:rPr lang="pl-PL" sz="1400" dirty="0" err="1">
                          <a:effectLst/>
                          <a:latin typeface="Calibri"/>
                          <a:ea typeface="Calibri"/>
                          <a:cs typeface="Times New Roman"/>
                        </a:rPr>
                        <a:t>prośrodowiskowym</a:t>
                      </a:r>
                      <a:r>
                        <a:rPr lang="pl-PL" sz="1400" dirty="0">
                          <a:effectLst/>
                          <a:latin typeface="Calibri"/>
                          <a:ea typeface="Calibri"/>
                          <a:cs typeface="Times New Roman"/>
                        </a:rPr>
                        <a:t> systemem zarządzania, wdrażających </a:t>
                      </a:r>
                      <a:r>
                        <a:rPr lang="pl-PL" sz="1400" dirty="0" err="1">
                          <a:effectLst/>
                          <a:latin typeface="Calibri"/>
                          <a:ea typeface="Calibri"/>
                          <a:cs typeface="Times New Roman"/>
                        </a:rPr>
                        <a:t>ekoinnowacyjne</a:t>
                      </a:r>
                      <a:r>
                        <a:rPr lang="pl-PL" sz="1400" dirty="0">
                          <a:effectLst/>
                          <a:latin typeface="Calibri"/>
                          <a:ea typeface="Calibri"/>
                          <a:cs typeface="Times New Roman"/>
                        </a:rPr>
                        <a:t> rozwiązania w produkcji oraz tworzących zielone miejsca pracy.</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736058">
                <a:tc>
                  <a:txBody>
                    <a:bodyPr/>
                    <a:lstStyle/>
                    <a:p>
                      <a:pPr algn="just">
                        <a:spcAft>
                          <a:spcPts val="0"/>
                        </a:spcAft>
                      </a:pPr>
                      <a:r>
                        <a:rPr lang="pl-PL" sz="1400" b="1">
                          <a:effectLst/>
                          <a:latin typeface="Calibri"/>
                          <a:ea typeface="Calibri"/>
                          <a:cs typeface="Times New Roman"/>
                        </a:rPr>
                        <a:t>2.2 </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b="1">
                          <a:effectLst/>
                          <a:latin typeface="Calibri"/>
                          <a:ea typeface="Calibri"/>
                          <a:cs typeface="Times New Roman"/>
                        </a:rPr>
                        <a:t>33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Rozszerzyć zaangażowanie organizacji pozarządowych w realizację zadań publicznych także w obszarze szeroko rozumianej ochrony środowiska. Sugeruje się uzupełnienie efektu o to sformułowanie: Wzmocnienie pozycji organizacji pozarządowych, jako efektywnego realizatora zadań publicznych i atrakcyjnego pracodawcy, przede wszystkim w obszarach </a:t>
                      </a:r>
                      <a:r>
                        <a:rPr lang="pl-PL" sz="1400" b="1" dirty="0">
                          <a:effectLst/>
                          <a:latin typeface="Calibri"/>
                          <a:ea typeface="Calibri"/>
                          <a:cs typeface="Times New Roman"/>
                        </a:rPr>
                        <a:t>ochrony środowiska</a:t>
                      </a:r>
                      <a:r>
                        <a:rPr lang="pl-PL" sz="1400" dirty="0">
                          <a:effectLst/>
                          <a:latin typeface="Calibri"/>
                          <a:ea typeface="Calibri"/>
                          <a:cs typeface="Times New Roman"/>
                        </a:rPr>
                        <a:t>, integracji społecznej, kultury, edukacji i sportu;</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706">
                <a:tc>
                  <a:txBody>
                    <a:bodyPr/>
                    <a:lstStyle/>
                    <a:p>
                      <a:pPr algn="just">
                        <a:spcAft>
                          <a:spcPts val="0"/>
                        </a:spcAft>
                      </a:pPr>
                      <a:r>
                        <a:rPr lang="pl-PL" sz="1400" b="1">
                          <a:effectLst/>
                          <a:latin typeface="Calibri"/>
                          <a:ea typeface="Calibri"/>
                          <a:cs typeface="Times New Roman"/>
                        </a:rPr>
                        <a:t>2.2 </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b="1">
                          <a:effectLst/>
                          <a:latin typeface="Calibri"/>
                          <a:ea typeface="Calibri"/>
                          <a:cs typeface="Times New Roman"/>
                        </a:rPr>
                        <a:t>33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Rozważyć zmianę nazwy działania 2. poprzez dodanie sformułowania o partycypacji społecznej: </a:t>
                      </a:r>
                      <a:r>
                        <a:rPr lang="pl-PL" sz="1400" b="1" dirty="0">
                          <a:effectLst/>
                          <a:latin typeface="Calibri"/>
                          <a:ea typeface="Calibri"/>
                          <a:cs typeface="Times New Roman"/>
                        </a:rPr>
                        <a:t>Podnoszenie poziomu tożsamości regionalnej, świadomości obywatelskiej i partycypacji społecznej w procesie podejmowania decyzji.</a:t>
                      </a:r>
                      <a:endParaRPr lang="pl-PL"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0706">
                <a:tc>
                  <a:txBody>
                    <a:bodyPr/>
                    <a:lstStyle/>
                    <a:p>
                      <a:pPr algn="just">
                        <a:spcAft>
                          <a:spcPts val="0"/>
                        </a:spcAft>
                      </a:pPr>
                      <a:r>
                        <a:rPr lang="pl-PL" sz="1400" b="1">
                          <a:effectLst/>
                          <a:latin typeface="Calibri"/>
                          <a:ea typeface="Calibri"/>
                          <a:cs typeface="Times New Roman"/>
                        </a:rPr>
                        <a:t>2.3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b="1">
                          <a:effectLst/>
                          <a:latin typeface="Calibri"/>
                          <a:ea typeface="Calibri"/>
                          <a:cs typeface="Times New Roman"/>
                        </a:rPr>
                        <a:t>34</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a:effectLst/>
                          <a:latin typeface="Calibri"/>
                          <a:ea typeface="Calibri"/>
                          <a:cs typeface="Times New Roman"/>
                        </a:rPr>
                        <a:t>Rozważyć dodanie informacji, jak w Strategii SRWP definiowane są choroby cywilizacyjne. Ewentualnie rozpatrzyć wykreślenie sformułowań </a:t>
                      </a:r>
                      <a:r>
                        <a:rPr lang="pl-PL" sz="1400" b="1">
                          <a:effectLst/>
                          <a:latin typeface="Calibri"/>
                          <a:ea typeface="Calibri"/>
                          <a:cs typeface="Times New Roman"/>
                        </a:rPr>
                        <a:t>w obszarze chorób cywilizacyjnych.</a:t>
                      </a:r>
                      <a:endParaRPr lang="pl-PL"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45353">
                <a:tc>
                  <a:txBody>
                    <a:bodyPr/>
                    <a:lstStyle/>
                    <a:p>
                      <a:pPr algn="just">
                        <a:spcAft>
                          <a:spcPts val="0"/>
                        </a:spcAft>
                      </a:pPr>
                      <a:r>
                        <a:rPr lang="pl-PL" sz="1400" b="1">
                          <a:effectLst/>
                          <a:latin typeface="Calibri"/>
                          <a:ea typeface="Calibri"/>
                          <a:cs typeface="Times New Roman"/>
                        </a:rPr>
                        <a:t>2.3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b="1">
                          <a:effectLst/>
                          <a:latin typeface="Calibri"/>
                          <a:ea typeface="Calibri"/>
                          <a:cs typeface="Times New Roman"/>
                        </a:rPr>
                        <a:t>34</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Dodanie efektu lub kluczowego warunku sukcesu dotyczącego rozwijania świadomości ekologicznej od jak najwcześniejszego etapu edukacji.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4" name="Prostokąt 3"/>
          <p:cNvSpPr/>
          <p:nvPr/>
        </p:nvSpPr>
        <p:spPr>
          <a:xfrm>
            <a:off x="899592" y="692696"/>
            <a:ext cx="8424936" cy="701731"/>
          </a:xfrm>
          <a:prstGeom prst="rect">
            <a:avLst/>
          </a:prstGeom>
        </p:spPr>
        <p:txBody>
          <a:bodyPr wrap="square">
            <a:spAutoFit/>
          </a:bodyPr>
          <a:lstStyle/>
          <a:p>
            <a:pPr marL="514350" lvl="0" indent="-514350" algn="just">
              <a:spcBef>
                <a:spcPct val="20000"/>
              </a:spcBef>
              <a:buSzPct val="95000"/>
            </a:pPr>
            <a:r>
              <a:rPr lang="pl-PL" b="1" u="sng" dirty="0">
                <a:solidFill>
                  <a:srgbClr val="000000"/>
                </a:solidFill>
              </a:rPr>
              <a:t>Cel strategiczny </a:t>
            </a:r>
            <a:r>
              <a:rPr lang="pl-PL" b="1" u="sng" dirty="0" smtClean="0">
                <a:solidFill>
                  <a:srgbClr val="000000"/>
                </a:solidFill>
              </a:rPr>
              <a:t>II – Aktywni Mieszkańcy – rekomendacje</a:t>
            </a:r>
          </a:p>
          <a:p>
            <a:pPr marL="514350" lvl="0" indent="-514350" algn="just">
              <a:spcBef>
                <a:spcPct val="20000"/>
              </a:spcBef>
              <a:buSzPct val="95000"/>
            </a:pPr>
            <a:endParaRPr lang="pl-PL" b="1" dirty="0">
              <a:solidFill>
                <a:srgbClr val="000000"/>
              </a:solidFill>
            </a:endParaRPr>
          </a:p>
        </p:txBody>
      </p:sp>
    </p:spTree>
    <p:extLst>
      <p:ext uri="{BB962C8B-B14F-4D97-AF65-F5344CB8AC3E}">
        <p14:creationId xmlns:p14="http://schemas.microsoft.com/office/powerpoint/2010/main" val="264636722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108504" y="1124744"/>
            <a:ext cx="8928000" cy="5328592"/>
          </a:xfrm>
        </p:spPr>
        <p:txBody>
          <a:bodyPr>
            <a:normAutofit fontScale="92500" lnSpcReduction="20000"/>
          </a:bodyPr>
          <a:lstStyle/>
          <a:p>
            <a:pPr algn="just">
              <a:buNone/>
            </a:pPr>
            <a:r>
              <a:rPr lang="pl-PL" sz="1800" dirty="0" smtClean="0"/>
              <a:t>Cel w najszerszym stopniu porusza kwestie środowiska. </a:t>
            </a:r>
          </a:p>
          <a:p>
            <a:pPr algn="just">
              <a:buClrTx/>
              <a:buNone/>
            </a:pPr>
            <a:r>
              <a:rPr lang="pl-PL" sz="1800" b="1" u="sng" dirty="0" smtClean="0"/>
              <a:t>Pozytywne oddziaływania:</a:t>
            </a:r>
          </a:p>
          <a:p>
            <a:pPr algn="just">
              <a:buClrTx/>
              <a:buNone/>
            </a:pPr>
            <a:endParaRPr lang="pl-PL" sz="1800" b="1" u="sng" dirty="0" smtClean="0"/>
          </a:p>
          <a:p>
            <a:pPr algn="just">
              <a:spcBef>
                <a:spcPts val="100"/>
              </a:spcBef>
              <a:buClrTx/>
            </a:pPr>
            <a:r>
              <a:rPr lang="pl-PL" sz="1900" dirty="0" smtClean="0"/>
              <a:t>Związane ze zmniejszaniem lub przeniesieniem generowanych obecnie przez transport obciążeń dla środowiska (</a:t>
            </a:r>
            <a:r>
              <a:rPr lang="pl-PL" sz="1900" i="1" dirty="0" smtClean="0"/>
              <a:t>w szczególności odnośnie jakości powietrza atmosferycznego, klimatu akustycznego i gospodarowania przestrzenią w strefach miejskich</a:t>
            </a:r>
            <a:r>
              <a:rPr lang="pl-PL" sz="1900" dirty="0" smtClean="0"/>
              <a:t>).</a:t>
            </a:r>
          </a:p>
          <a:p>
            <a:pPr algn="just">
              <a:spcBef>
                <a:spcPts val="100"/>
              </a:spcBef>
              <a:buClrTx/>
            </a:pPr>
            <a:r>
              <a:rPr lang="pl-PL" sz="1900" dirty="0"/>
              <a:t>Bardzo wyraźnie podkreślona konieczność rozwoju systemu transportu publicznego</a:t>
            </a:r>
          </a:p>
          <a:p>
            <a:pPr algn="just">
              <a:spcBef>
                <a:spcPts val="100"/>
              </a:spcBef>
              <a:buClrTx/>
            </a:pPr>
            <a:r>
              <a:rPr lang="pl-PL" sz="1900" dirty="0" smtClean="0"/>
              <a:t>Rozwój </a:t>
            </a:r>
            <a:r>
              <a:rPr lang="pl-PL" sz="1900" dirty="0"/>
              <a:t>energetyki alternatywnej, działania na rzecz efektywności energetycznej oraz rozwój kogeneracji pozwoli na zmniejszenie presji środowiskowych, jakie powoduje sektor energetyczny (szczególnie węglowy) oraz na dostosowanie poziomów emisyjności do poziomów </a:t>
            </a:r>
            <a:r>
              <a:rPr lang="pl-PL" sz="1900" dirty="0" smtClean="0"/>
              <a:t>unijnych.</a:t>
            </a:r>
            <a:endParaRPr lang="pl-PL" sz="1900" b="1" dirty="0"/>
          </a:p>
          <a:p>
            <a:pPr algn="just">
              <a:spcBef>
                <a:spcPts val="100"/>
              </a:spcBef>
              <a:buClrTx/>
            </a:pPr>
            <a:r>
              <a:rPr lang="pl-PL" sz="1900" dirty="0" smtClean="0"/>
              <a:t>Podjęcie działań zmierzających do zmniejszenia problemu niskiej emisji wpłynie na poprawę jakości powietrza.</a:t>
            </a:r>
          </a:p>
          <a:p>
            <a:pPr algn="just">
              <a:spcBef>
                <a:spcPts val="100"/>
              </a:spcBef>
              <a:buClrTx/>
            </a:pPr>
            <a:r>
              <a:rPr lang="pl-PL" sz="1900" dirty="0" smtClean="0"/>
              <a:t>Rozwój infrastruktury komunalnej, kompleksowych systemów zagospodarowywani odpadów</a:t>
            </a:r>
          </a:p>
          <a:p>
            <a:pPr algn="just">
              <a:spcBef>
                <a:spcPts val="100"/>
              </a:spcBef>
              <a:buClrTx/>
            </a:pPr>
            <a:r>
              <a:rPr lang="pl-PL" sz="1900" dirty="0" smtClean="0"/>
              <a:t>Działania zmierzające do poprawy stanu zachowania różnorodności biologicznej</a:t>
            </a:r>
          </a:p>
          <a:p>
            <a:pPr algn="just">
              <a:spcBef>
                <a:spcPts val="100"/>
              </a:spcBef>
              <a:buClrTx/>
            </a:pPr>
            <a:r>
              <a:rPr lang="pl-PL" sz="1900" dirty="0" smtClean="0"/>
              <a:t>Poprawa bezpieczeństwa w wyniku działań przeciwpowodziowych</a:t>
            </a:r>
          </a:p>
          <a:p>
            <a:pPr>
              <a:buClrTx/>
              <a:buNone/>
            </a:pPr>
            <a:r>
              <a:rPr lang="pl-PL" sz="4000" dirty="0" smtClean="0"/>
              <a:t/>
            </a:r>
            <a:br>
              <a:rPr lang="pl-PL" sz="4000" dirty="0" smtClean="0"/>
            </a:br>
            <a:endParaRPr lang="pl-PL" sz="4000" u="sng" dirty="0" smtClean="0"/>
          </a:p>
          <a:p>
            <a:pPr>
              <a:buNone/>
            </a:pPr>
            <a:endParaRPr lang="pl-PL" dirty="0"/>
          </a:p>
        </p:txBody>
      </p:sp>
      <p:sp>
        <p:nvSpPr>
          <p:cNvPr id="5" name="Tytuł 1"/>
          <p:cNvSpPr txBox="1">
            <a:spLocks/>
          </p:cNvSpPr>
          <p:nvPr/>
        </p:nvSpPr>
        <p:spPr>
          <a:xfrm>
            <a:off x="1763688" y="692696"/>
            <a:ext cx="5349280"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III - Spójna Przestrzeń – analiza</a:t>
            </a:r>
            <a:endParaRPr lang="pl-PL" sz="18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8239" y="1052736"/>
            <a:ext cx="9000000" cy="5616624"/>
          </a:xfrm>
        </p:spPr>
        <p:txBody>
          <a:bodyPr>
            <a:normAutofit fontScale="92500" lnSpcReduction="20000"/>
          </a:bodyPr>
          <a:lstStyle/>
          <a:p>
            <a:pPr algn="just">
              <a:buNone/>
            </a:pPr>
            <a:r>
              <a:rPr lang="pl-PL" sz="1900" b="1" u="sng" dirty="0" smtClean="0"/>
              <a:t>Cel strategiczny III - Spójna Przestrzeń – analiza</a:t>
            </a:r>
          </a:p>
          <a:p>
            <a:pPr algn="just">
              <a:buNone/>
            </a:pPr>
            <a:endParaRPr lang="pl-PL" sz="2000" dirty="0"/>
          </a:p>
          <a:p>
            <a:pPr algn="just">
              <a:spcBef>
                <a:spcPts val="100"/>
              </a:spcBef>
              <a:buClrTx/>
            </a:pPr>
            <a:r>
              <a:rPr lang="pl-PL" sz="1900" dirty="0"/>
              <a:t>Bezpośrednie negatywne oddziaływania o lokalnym zasięgu związane z realizacją inwestycji transportowych oraz intensyfikacją ruchu w niektórych korytarzach transportowych: pogorszenie jakości wód, powietrza, krajobrazu, ograniczenie </a:t>
            </a:r>
            <a:r>
              <a:rPr lang="pl-PL" sz="1900" dirty="0" smtClean="0"/>
              <a:t>różnorodności biologicznej. </a:t>
            </a:r>
            <a:endParaRPr lang="pl-PL" sz="1900" dirty="0"/>
          </a:p>
          <a:p>
            <a:pPr algn="just">
              <a:spcBef>
                <a:spcPts val="100"/>
              </a:spcBef>
              <a:buClrTx/>
            </a:pPr>
            <a:r>
              <a:rPr lang="pl-PL" sz="1900" dirty="0"/>
              <a:t>Obiekty energetyczne w tym OZE w zależności od ich lokalizacji mogą negatywnie oddziaływać na wszystkie elementy środowiska: krajobraz, wody, powierzchnia ziemi, różnorodność biologiczna (np. wiatraki – awifauna, energetyka wodna – ichtiofauna). </a:t>
            </a:r>
          </a:p>
          <a:p>
            <a:pPr algn="just">
              <a:spcBef>
                <a:spcPts val="100"/>
              </a:spcBef>
              <a:buClrTx/>
            </a:pPr>
            <a:r>
              <a:rPr lang="pl-PL" sz="1900" dirty="0"/>
              <a:t>Brak odniesienia w SRWP do budowy elektrowni jądrowej oraz prac poszukiwawczych gazu z łupków w na terenie województwa i z pominięciem kwestii ochrony wód Bałtyku i różnorodności biologicznej na terenach przybrzeżnych oraz morskich. </a:t>
            </a:r>
          </a:p>
          <a:p>
            <a:pPr algn="just">
              <a:spcBef>
                <a:spcPts val="100"/>
              </a:spcBef>
              <a:buClrTx/>
            </a:pPr>
            <a:r>
              <a:rPr lang="pl-PL" sz="1900" dirty="0"/>
              <a:t>Zawężenie celu jedynie do rozbudowy infrastruktury odbioru i oczyszczania ścieków komunalnych, rozwoju kompleksowych systemów zagospodarowania odpadów komunalnych oraz poprawy spójności przestrzeni przyrodniczej sprzeczne jest z zasadą kompleksowości w ochronie środowiska. </a:t>
            </a:r>
            <a:endParaRPr lang="pl-PL" sz="1900" dirty="0" smtClean="0"/>
          </a:p>
          <a:p>
            <a:pPr algn="just">
              <a:spcBef>
                <a:spcPts val="100"/>
              </a:spcBef>
              <a:buClrTx/>
            </a:pPr>
            <a:r>
              <a:rPr lang="pl-PL" sz="1900" dirty="0" smtClean="0"/>
              <a:t>Oddziaływanie </a:t>
            </a:r>
            <a:r>
              <a:rPr lang="pl-PL" sz="1900" dirty="0"/>
              <a:t>hamujące związane z brakiem wskazania działań mających na celu wzrost świadomości ekologicznej. </a:t>
            </a:r>
            <a:endParaRPr lang="pl-PL" sz="1900" i="1" u="sng" dirty="0"/>
          </a:p>
          <a:p>
            <a:pPr algn="just">
              <a:spcBef>
                <a:spcPts val="100"/>
              </a:spcBef>
              <a:buClrTx/>
            </a:pPr>
            <a:r>
              <a:rPr lang="pl-PL" sz="1900" dirty="0" smtClean="0"/>
              <a:t>Niebezpieczeństwo </a:t>
            </a:r>
            <a:r>
              <a:rPr lang="pl-PL" sz="1900" dirty="0"/>
              <a:t>ingerencji w zastane ekosystemy wodne i uzależnione od wody, zmiany w bilansie wód w zlewni, prace w istotny sposób zmieniające funkcje dolin </a:t>
            </a:r>
            <a:r>
              <a:rPr lang="pl-PL" sz="1900" dirty="0" smtClean="0"/>
              <a:t>rzecznych.</a:t>
            </a:r>
          </a:p>
          <a:p>
            <a:pPr algn="just">
              <a:spcBef>
                <a:spcPts val="100"/>
              </a:spcBef>
              <a:buClrTx/>
            </a:pPr>
            <a:r>
              <a:rPr lang="pl-PL" sz="1900" dirty="0" smtClean="0"/>
              <a:t>Negatywne oddziaływania związane z podniesieniem atrakcyjności obszarów zagrożonych powodzią, gdyż większe zainwestowanie na obszarach, gdzie zagrożenie potencjalnie maleje, powoduje jednocześnie wzrost podatności na straty - wskutek działań tego typu </a:t>
            </a:r>
            <a:r>
              <a:rPr lang="pl-PL" sz="1900" b="1" u="sng" dirty="0" smtClean="0"/>
              <a:t>ryzyko powodziowe nie zmniejsza się</a:t>
            </a:r>
            <a:r>
              <a:rPr lang="pl-PL" sz="1900" dirty="0" smtClean="0"/>
              <a:t>. </a:t>
            </a:r>
          </a:p>
          <a:p>
            <a:pPr>
              <a:buNone/>
            </a:pPr>
            <a:endParaRPr lang="pl-PL" dirty="0"/>
          </a:p>
        </p:txBody>
      </p:sp>
      <p:sp>
        <p:nvSpPr>
          <p:cNvPr id="5" name="Tytuł 1"/>
          <p:cNvSpPr txBox="1">
            <a:spLocks/>
          </p:cNvSpPr>
          <p:nvPr/>
        </p:nvSpPr>
        <p:spPr>
          <a:xfrm>
            <a:off x="1763688" y="692696"/>
            <a:ext cx="5349280"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III - Spójna Przestrzeń – rekomendacje</a:t>
            </a:r>
            <a:endParaRPr lang="pl-PL" sz="1800"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ela 2"/>
          <p:cNvGraphicFramePr>
            <a:graphicFrameLocks noGrp="1"/>
          </p:cNvGraphicFramePr>
          <p:nvPr>
            <p:extLst>
              <p:ext uri="{D42A27DB-BD31-4B8C-83A1-F6EECF244321}">
                <p14:modId xmlns:p14="http://schemas.microsoft.com/office/powerpoint/2010/main" val="3870447127"/>
              </p:ext>
            </p:extLst>
          </p:nvPr>
        </p:nvGraphicFramePr>
        <p:xfrm>
          <a:off x="179512" y="1196752"/>
          <a:ext cx="8784973" cy="4678219"/>
        </p:xfrm>
        <a:graphic>
          <a:graphicData uri="http://schemas.openxmlformats.org/drawingml/2006/table">
            <a:tbl>
              <a:tblPr firstRow="1" firstCol="1" bandRow="1" bandCol="1"/>
              <a:tblGrid>
                <a:gridCol w="432048"/>
                <a:gridCol w="432048"/>
                <a:gridCol w="7920877"/>
              </a:tblGrid>
              <a:tr h="216024">
                <a:tc>
                  <a:txBody>
                    <a:bodyPr/>
                    <a:lstStyle/>
                    <a:p>
                      <a:pPr algn="ctr">
                        <a:spcAft>
                          <a:spcPts val="0"/>
                        </a:spcAft>
                      </a:pPr>
                      <a:r>
                        <a:rPr lang="pl-PL" sz="1400" b="1" dirty="0">
                          <a:effectLst/>
                          <a:latin typeface="Calibri"/>
                          <a:ea typeface="Calibri"/>
                          <a:cs typeface="Times New Roman"/>
                        </a:rPr>
                        <a:t>CEL</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0"/>
                        </a:spcAft>
                      </a:pPr>
                      <a:r>
                        <a:rPr lang="pl-PL" sz="1400" b="1" dirty="0" smtClean="0">
                          <a:effectLst/>
                          <a:latin typeface="Calibri"/>
                          <a:ea typeface="Calibri"/>
                          <a:cs typeface="Times New Roman"/>
                        </a:rPr>
                        <a:t>STR</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0"/>
                        </a:spcAft>
                      </a:pPr>
                      <a:r>
                        <a:rPr lang="pl-PL" sz="1400" b="1" dirty="0">
                          <a:effectLst/>
                          <a:latin typeface="Calibri"/>
                          <a:ea typeface="Calibri"/>
                          <a:cs typeface="Times New Roman"/>
                        </a:rPr>
                        <a:t>REKOMENDACJE</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414046">
                <a:tc>
                  <a:txBody>
                    <a:bodyPr/>
                    <a:lstStyle/>
                    <a:p>
                      <a:pPr algn="ctr">
                        <a:spcAft>
                          <a:spcPts val="0"/>
                        </a:spcAft>
                      </a:pPr>
                      <a:r>
                        <a:rPr lang="pl-PL" sz="1400" b="1" dirty="0">
                          <a:effectLst/>
                          <a:latin typeface="Calibri"/>
                          <a:ea typeface="Calibri"/>
                          <a:cs typeface="Times New Roman"/>
                        </a:rPr>
                        <a:t>3.1</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39</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Rozważyć dodanie </a:t>
                      </a:r>
                      <a:r>
                        <a:rPr lang="x-none" sz="1400">
                          <a:effectLst/>
                          <a:latin typeface="Calibri"/>
                          <a:ea typeface="Calibri"/>
                          <a:cs typeface="Times New Roman"/>
                        </a:rPr>
                        <a:t>kluczow</a:t>
                      </a:r>
                      <a:r>
                        <a:rPr lang="pl-PL" sz="1400" dirty="0">
                          <a:effectLst/>
                          <a:latin typeface="Calibri"/>
                          <a:ea typeface="Calibri"/>
                          <a:cs typeface="Times New Roman"/>
                        </a:rPr>
                        <a:t>ego</a:t>
                      </a:r>
                      <a:r>
                        <a:rPr lang="x-none" sz="1400">
                          <a:effectLst/>
                          <a:latin typeface="Calibri"/>
                          <a:ea typeface="Calibri"/>
                          <a:cs typeface="Times New Roman"/>
                        </a:rPr>
                        <a:t> warunk</a:t>
                      </a:r>
                      <a:r>
                        <a:rPr lang="pl-PL" sz="1400" dirty="0">
                          <a:effectLst/>
                          <a:latin typeface="Calibri"/>
                          <a:ea typeface="Calibri"/>
                          <a:cs typeface="Times New Roman"/>
                        </a:rPr>
                        <a:t>u</a:t>
                      </a:r>
                      <a:r>
                        <a:rPr lang="x-none" sz="1400">
                          <a:effectLst/>
                          <a:latin typeface="Calibri"/>
                          <a:ea typeface="Calibri"/>
                          <a:cs typeface="Times New Roman"/>
                        </a:rPr>
                        <a:t> sukcesu</a:t>
                      </a:r>
                      <a:r>
                        <a:rPr lang="pl-PL" sz="1400" dirty="0">
                          <a:effectLst/>
                          <a:latin typeface="Calibri"/>
                          <a:ea typeface="Calibri"/>
                          <a:cs typeface="Times New Roman"/>
                        </a:rPr>
                        <a:t>: </a:t>
                      </a:r>
                      <a:r>
                        <a:rPr lang="x-none" sz="1400" b="1">
                          <a:effectLst/>
                          <a:latin typeface="Calibri"/>
                          <a:ea typeface="Calibri"/>
                          <a:cs typeface="Times New Roman"/>
                        </a:rPr>
                        <a:t>Minimalizacja presji na środowisko przyrodnicze wynikającej z </a:t>
                      </a:r>
                      <a:r>
                        <a:rPr lang="pl-PL" sz="1400" b="1" dirty="0">
                          <a:effectLst/>
                          <a:latin typeface="Calibri"/>
                          <a:ea typeface="Calibri"/>
                          <a:cs typeface="Times New Roman"/>
                        </a:rPr>
                        <a:t>realizacji inwestycji transportowych</a:t>
                      </a:r>
                      <a:r>
                        <a:rPr lang="pl-PL" sz="1400" dirty="0">
                          <a:effectLst/>
                          <a:latin typeface="Calibri"/>
                          <a:ea typeface="Calibri"/>
                          <a:cs typeface="Times New Roman"/>
                        </a:rPr>
                        <a: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53400">
                <a:tc>
                  <a:txBody>
                    <a:bodyPr/>
                    <a:lstStyle/>
                    <a:p>
                      <a:pPr algn="ctr">
                        <a:spcAft>
                          <a:spcPts val="0"/>
                        </a:spcAft>
                      </a:pPr>
                      <a:r>
                        <a:rPr lang="pl-PL" sz="1400" b="1">
                          <a:effectLst/>
                          <a:latin typeface="Calibri"/>
                          <a:ea typeface="Calibri"/>
                          <a:cs typeface="Times New Roman"/>
                        </a:rPr>
                        <a:t>3.2</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40</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x-none" sz="1400">
                          <a:effectLst/>
                          <a:latin typeface="Calibri"/>
                          <a:ea typeface="Calibri"/>
                          <a:cs typeface="Times New Roman"/>
                        </a:rPr>
                        <a:t>Należy dodać oczekiwani</a:t>
                      </a:r>
                      <a:r>
                        <a:rPr lang="pl-PL" sz="1400" dirty="0">
                          <a:effectLst/>
                          <a:latin typeface="Calibri"/>
                          <a:ea typeface="Calibri"/>
                          <a:cs typeface="Times New Roman"/>
                        </a:rPr>
                        <a:t>a wobec</a:t>
                      </a:r>
                      <a:r>
                        <a:rPr lang="x-none" sz="1400">
                          <a:effectLst/>
                          <a:latin typeface="Calibri"/>
                          <a:ea typeface="Calibri"/>
                          <a:cs typeface="Times New Roman"/>
                        </a:rPr>
                        <a:t> Rządu i inwestora takiego planowania prac projektowych w zakresie potencjalnej budowy obiektu energetyki jądrowej, aby ciepło powstające w przyszłej EJ nie trafiało do morza wpływając na podniesienie jego temperatury i eutrofizację, ale do trójmiejskiej sieci cieplnej.</a:t>
                      </a:r>
                      <a:r>
                        <a:rPr lang="x-none" sz="1400">
                          <a:solidFill>
                            <a:srgbClr val="FF0000"/>
                          </a:solidFill>
                          <a:effectLst/>
                          <a:latin typeface="Calibri"/>
                          <a:ea typeface="Calibri"/>
                          <a:cs typeface="Times New Roman"/>
                        </a:rPr>
                        <a:t> </a:t>
                      </a:r>
                      <a:endParaRPr lang="pl-PL"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035115">
                <a:tc>
                  <a:txBody>
                    <a:bodyPr/>
                    <a:lstStyle/>
                    <a:p>
                      <a:pPr algn="ctr">
                        <a:spcAft>
                          <a:spcPts val="0"/>
                        </a:spcAft>
                      </a:pPr>
                      <a:r>
                        <a:rPr lang="pl-PL" sz="1400" b="1">
                          <a:effectLst/>
                          <a:latin typeface="Calibri"/>
                          <a:ea typeface="Calibri"/>
                          <a:cs typeface="Times New Roman"/>
                        </a:rPr>
                        <a:t>3.2</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40</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Zmiana zawężenia w obszarach strategicznej interwencji dla działania 4 – proponuje się wpisać całe województwo lub wykreślić słowo miasta. Problem niskiej emisji nie występuje, bowiem tylko w miastach. Ponadto obszary wiejskie w odróżnieniu od obszarów miejskich nie mogą liczyć na realizacje systemów zaopatrzenia w ciepło w rozumieniu celu 3.2. Kwestie te wyjaśniono w rozdziale 5.3.2.</a:t>
                      </a: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90393">
                <a:tc>
                  <a:txBody>
                    <a:bodyPr/>
                    <a:lstStyle/>
                    <a:p>
                      <a:pPr algn="ctr">
                        <a:spcAft>
                          <a:spcPts val="0"/>
                        </a:spcAft>
                      </a:pPr>
                      <a:r>
                        <a:rPr lang="pl-PL" sz="1400" b="1">
                          <a:effectLst/>
                          <a:latin typeface="Calibri"/>
                          <a:ea typeface="Calibri"/>
                          <a:cs typeface="Times New Roman"/>
                        </a:rPr>
                        <a:t>3.3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41</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Sugeruje się dodanie nowego kierunku działania: </a:t>
                      </a:r>
                      <a:r>
                        <a:rPr lang="pl-PL" sz="1400" b="1" dirty="0">
                          <a:effectLst/>
                          <a:latin typeface="Calibri"/>
                          <a:ea typeface="Calibri"/>
                          <a:cs typeface="Times New Roman"/>
                        </a:rPr>
                        <a:t>Podnoszenie społecznej świadomości ekologicznej </a:t>
                      </a:r>
                      <a:r>
                        <a:rPr lang="pl-PL" sz="1400" dirty="0">
                          <a:effectLst/>
                          <a:latin typeface="Calibri"/>
                          <a:ea typeface="Calibri"/>
                          <a:cs typeface="Times New Roman"/>
                        </a:rPr>
                        <a:t>oraz dodanie efektu: </a:t>
                      </a:r>
                      <a:r>
                        <a:rPr lang="pl-PL" sz="1400" b="1" dirty="0">
                          <a:effectLst/>
                          <a:latin typeface="Calibri"/>
                          <a:ea typeface="Calibri"/>
                          <a:cs typeface="Times New Roman"/>
                        </a:rPr>
                        <a:t>Wzrost świadomości społecznej w zakresie potrzeb ochrony środowiska. </a:t>
                      </a:r>
                      <a:r>
                        <a:rPr lang="pl-PL" sz="1400" dirty="0">
                          <a:effectLst/>
                          <a:latin typeface="Calibri"/>
                          <a:ea typeface="Calibri"/>
                          <a:cs typeface="Times New Roman"/>
                        </a:rPr>
                        <a:t>Zmiana ta będzie podstawą do oczekiwania kluczowych warunków sukcesu wyrażonych w celach 3.2 i 3.3.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37173">
                <a:tc>
                  <a:txBody>
                    <a:bodyPr/>
                    <a:lstStyle/>
                    <a:p>
                      <a:pPr algn="ctr">
                        <a:spcAft>
                          <a:spcPts val="1000"/>
                        </a:spcAft>
                      </a:pPr>
                      <a:r>
                        <a:rPr lang="pl-PL" sz="1400" b="1">
                          <a:effectLst/>
                          <a:latin typeface="Calibri"/>
                          <a:ea typeface="Calibri"/>
                          <a:cs typeface="Times New Roman"/>
                        </a:rPr>
                        <a:t>3.3</a:t>
                      </a:r>
                      <a:endParaRPr lang="pl-PL" sz="20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1000"/>
                        </a:spcAft>
                      </a:pPr>
                      <a:r>
                        <a:rPr lang="pl-PL" sz="1400" b="1" dirty="0">
                          <a:effectLst/>
                          <a:latin typeface="Calibri"/>
                          <a:ea typeface="Calibri"/>
                          <a:cs typeface="Times New Roman"/>
                        </a:rPr>
                        <a:t>41</a:t>
                      </a:r>
                      <a:endParaRPr lang="pl-PL" sz="20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x-none" sz="1400">
                          <a:effectLst/>
                          <a:latin typeface="Calibri"/>
                          <a:ea typeface="Calibri"/>
                          <a:cs typeface="Times New Roman"/>
                        </a:rPr>
                        <a:t>Rozważyć uwzględnienie większej ilości działań będących odpowiedzią na problemy województwa pomorskiego dotyczące środowiska i jego ochrony. W szczególności można przenieść w to miejsce działanie dotyczące </a:t>
                      </a:r>
                      <a:r>
                        <a:rPr lang="x-none" sz="1400" b="1">
                          <a:effectLst/>
                          <a:latin typeface="Calibri"/>
                          <a:ea typeface="Calibri"/>
                          <a:cs typeface="Times New Roman"/>
                        </a:rPr>
                        <a:t>poprawy jakości powietrza</a:t>
                      </a:r>
                      <a:r>
                        <a:rPr lang="x-none" sz="1400">
                          <a:effectLst/>
                          <a:latin typeface="Calibri"/>
                          <a:ea typeface="Calibri"/>
                          <a:cs typeface="Times New Roman"/>
                        </a:rPr>
                        <a:t> (</a:t>
                      </a:r>
                      <a:r>
                        <a:rPr lang="pl-PL" sz="1400" i="1" dirty="0">
                          <a:effectLst/>
                          <a:latin typeface="Calibri"/>
                          <a:ea typeface="Calibri"/>
                          <a:cs typeface="Times New Roman"/>
                        </a:rPr>
                        <a:t>z</a:t>
                      </a:r>
                      <a:r>
                        <a:rPr lang="x-none" sz="1400" i="1">
                          <a:effectLst/>
                          <a:latin typeface="Calibri"/>
                          <a:ea typeface="Calibri"/>
                          <a:cs typeface="Times New Roman"/>
                        </a:rPr>
                        <a:t>miana lokalnych i indywidualnych źródeł energii w celu ograniczenia emisji zanieczyszczeń</a:t>
                      </a:r>
                      <a:r>
                        <a:rPr lang="x-none" sz="1400">
                          <a:effectLst/>
                          <a:latin typeface="Calibri"/>
                          <a:ea typeface="Calibri"/>
                          <a:cs typeface="Times New Roman"/>
                        </a:rPr>
                        <a:t>) oraz działania dotyczące </a:t>
                      </a:r>
                      <a:r>
                        <a:rPr lang="x-none" sz="1400" b="1">
                          <a:effectLst/>
                          <a:latin typeface="Calibri"/>
                          <a:ea typeface="Calibri"/>
                          <a:cs typeface="Times New Roman"/>
                        </a:rPr>
                        <a:t>poprawy jakości wód</a:t>
                      </a:r>
                      <a:r>
                        <a:rPr lang="x-none" sz="1400">
                          <a:effectLst/>
                          <a:latin typeface="Calibri"/>
                          <a:ea typeface="Calibri"/>
                          <a:cs typeface="Times New Roman"/>
                        </a:rPr>
                        <a:t> </a:t>
                      </a:r>
                      <a:r>
                        <a:rPr lang="pl-PL" sz="1400" i="1" dirty="0">
                          <a:effectLst/>
                          <a:latin typeface="Calibri"/>
                          <a:ea typeface="Calibri"/>
                          <a:cs typeface="Times New Roman"/>
                        </a:rPr>
                        <a:t>(w tym kwestie oczyszczania wód opadowych i roztopowych z celu 3.4)</a:t>
                      </a:r>
                      <a:r>
                        <a:rPr lang="x-none" sz="1400" i="1">
                          <a:effectLst/>
                          <a:latin typeface="Calibri"/>
                          <a:ea typeface="Calibri"/>
                          <a:cs typeface="Times New Roman"/>
                        </a:rPr>
                        <a:t>. </a:t>
                      </a:r>
                      <a:r>
                        <a:rPr lang="x-none" sz="1400">
                          <a:effectLst/>
                          <a:latin typeface="Calibri"/>
                          <a:ea typeface="Calibri"/>
                          <a:cs typeface="Times New Roman"/>
                        </a:rPr>
                        <a:t>W przypadku pozytywnego rozpatrzenia rekomendacji w efektach należałoby uwzględnić </a:t>
                      </a:r>
                      <a:r>
                        <a:rPr lang="x-none" sz="1400" b="1">
                          <a:effectLst/>
                          <a:latin typeface="Calibri"/>
                          <a:ea typeface="Calibri"/>
                          <a:cs typeface="Times New Roman"/>
                        </a:rPr>
                        <a:t>poprawę jakości powietrza i poprawę jakości wód powierzchniowych, wód Bałtyku i ochronę wód podziemnych</a:t>
                      </a:r>
                      <a:r>
                        <a:rPr lang="pl-PL" sz="1400" dirty="0">
                          <a:effectLst/>
                          <a:latin typeface="Calibri"/>
                          <a:ea typeface="Calibri"/>
                          <a:cs typeface="Times New Roman"/>
                        </a:rPr>
                        <a:t>, n</a:t>
                      </a:r>
                      <a:r>
                        <a:rPr lang="x-none" sz="1400">
                          <a:effectLst/>
                          <a:latin typeface="Calibri"/>
                          <a:ea typeface="Calibri"/>
                          <a:cs typeface="Times New Roman"/>
                        </a:rPr>
                        <a:t>atomiast w </a:t>
                      </a:r>
                      <a:r>
                        <a:rPr lang="pl-PL" sz="1400" dirty="0">
                          <a:effectLst/>
                          <a:latin typeface="Calibri"/>
                          <a:ea typeface="Calibri"/>
                          <a:cs typeface="Times New Roman"/>
                        </a:rPr>
                        <a:t>obszarach</a:t>
                      </a:r>
                      <a:r>
                        <a:rPr lang="x-none" sz="1400">
                          <a:effectLst/>
                          <a:latin typeface="Calibri"/>
                          <a:ea typeface="Calibri"/>
                          <a:cs typeface="Times New Roman"/>
                        </a:rPr>
                        <a:t> strategicznej interwencji uwzględnić </a:t>
                      </a:r>
                      <a:r>
                        <a:rPr lang="x-none" sz="1400" b="1">
                          <a:effectLst/>
                          <a:latin typeface="Calibri"/>
                          <a:ea typeface="Calibri"/>
                          <a:cs typeface="Times New Roman"/>
                        </a:rPr>
                        <a:t>obszary cenne przyrodniczo, tereny rekreacyjne i wody Bałtyku</a:t>
                      </a:r>
                      <a:r>
                        <a:rPr lang="pl-PL" sz="1400" b="1" dirty="0">
                          <a:effectLst/>
                          <a:latin typeface="Calibri"/>
                          <a:ea typeface="Calibri"/>
                          <a:cs typeface="Times New Roman"/>
                        </a:rPr>
                        <a:t>.</a:t>
                      </a:r>
                      <a:endParaRPr lang="pl-PL"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Tytuł 1"/>
          <p:cNvSpPr txBox="1">
            <a:spLocks/>
          </p:cNvSpPr>
          <p:nvPr/>
        </p:nvSpPr>
        <p:spPr>
          <a:xfrm>
            <a:off x="1763688" y="692696"/>
            <a:ext cx="5349280"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III - Spójna Przestrzeń – rekomendacje</a:t>
            </a:r>
            <a:endParaRPr lang="pl-PL" sz="1800" dirty="0"/>
          </a:p>
        </p:txBody>
      </p:sp>
    </p:spTree>
    <p:extLst>
      <p:ext uri="{BB962C8B-B14F-4D97-AF65-F5344CB8AC3E}">
        <p14:creationId xmlns:p14="http://schemas.microsoft.com/office/powerpoint/2010/main" val="264636722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ela 1"/>
          <p:cNvGraphicFramePr>
            <a:graphicFrameLocks noGrp="1"/>
          </p:cNvGraphicFramePr>
          <p:nvPr>
            <p:extLst>
              <p:ext uri="{D42A27DB-BD31-4B8C-83A1-F6EECF244321}">
                <p14:modId xmlns:p14="http://schemas.microsoft.com/office/powerpoint/2010/main" val="1804904902"/>
              </p:ext>
            </p:extLst>
          </p:nvPr>
        </p:nvGraphicFramePr>
        <p:xfrm>
          <a:off x="212151" y="1412775"/>
          <a:ext cx="8752337" cy="4320481"/>
        </p:xfrm>
        <a:graphic>
          <a:graphicData uri="http://schemas.openxmlformats.org/drawingml/2006/table">
            <a:tbl>
              <a:tblPr firstRow="1" firstCol="1" bandRow="1" bandCol="1"/>
              <a:tblGrid>
                <a:gridCol w="699418"/>
                <a:gridCol w="546578"/>
                <a:gridCol w="7506341"/>
              </a:tblGrid>
              <a:tr h="262195">
                <a:tc>
                  <a:txBody>
                    <a:bodyPr/>
                    <a:lstStyle/>
                    <a:p>
                      <a:pPr algn="ctr">
                        <a:spcAft>
                          <a:spcPts val="0"/>
                        </a:spcAft>
                      </a:pPr>
                      <a:r>
                        <a:rPr lang="pl-PL" sz="1400" b="1" dirty="0">
                          <a:effectLst/>
                          <a:latin typeface="Calibri"/>
                          <a:ea typeface="Calibri"/>
                          <a:cs typeface="Times New Roman"/>
                        </a:rPr>
                        <a:t>CEL</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0"/>
                        </a:spcAft>
                      </a:pPr>
                      <a:r>
                        <a:rPr lang="pl-PL" sz="1400" b="1" dirty="0" smtClean="0">
                          <a:effectLst/>
                          <a:latin typeface="Calibri"/>
                          <a:ea typeface="Calibri"/>
                          <a:cs typeface="Times New Roman"/>
                        </a:rPr>
                        <a:t>STR</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c>
                  <a:txBody>
                    <a:bodyPr/>
                    <a:lstStyle/>
                    <a:p>
                      <a:pPr algn="ctr">
                        <a:spcAft>
                          <a:spcPts val="0"/>
                        </a:spcAft>
                      </a:pPr>
                      <a:r>
                        <a:rPr lang="pl-PL" sz="1400" b="1" dirty="0">
                          <a:effectLst/>
                          <a:latin typeface="Calibri"/>
                          <a:ea typeface="Calibri"/>
                          <a:cs typeface="Times New Roman"/>
                        </a:rPr>
                        <a:t>REKOMENDACJE</a:t>
                      </a:r>
                      <a:endParaRPr lang="pl-PL" sz="1400" dirty="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solidFill>
                  </a:tcPr>
                </a:tc>
              </a:tr>
              <a:tr h="524389">
                <a:tc>
                  <a:txBody>
                    <a:bodyPr/>
                    <a:lstStyle/>
                    <a:p>
                      <a:pPr algn="ctr">
                        <a:spcAft>
                          <a:spcPts val="0"/>
                        </a:spcAft>
                      </a:pPr>
                      <a:r>
                        <a:rPr lang="pl-PL" sz="1400" b="1">
                          <a:effectLst/>
                          <a:latin typeface="Calibri"/>
                          <a:ea typeface="Calibri"/>
                          <a:cs typeface="Times New Roman"/>
                        </a:rPr>
                        <a:t>3.4</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43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W oczekiwanych efektach usunąć lub przeformułować zapis o </a:t>
                      </a:r>
                      <a:r>
                        <a:rPr lang="pl-PL" sz="1400" b="1" dirty="0">
                          <a:effectLst/>
                          <a:latin typeface="Calibri"/>
                          <a:ea typeface="Calibri"/>
                          <a:cs typeface="Times New Roman"/>
                        </a:rPr>
                        <a:t>podniesieniu atrakcyjności osiedleńczej na obszarach zagrożonych powodziami</a:t>
                      </a:r>
                      <a:r>
                        <a:rPr lang="pl-PL" sz="1400" dirty="0">
                          <a:effectLst/>
                          <a:latin typeface="Calibri"/>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71878">
                <a:tc>
                  <a:txBody>
                    <a:bodyPr/>
                    <a:lstStyle/>
                    <a:p>
                      <a:pPr algn="ctr">
                        <a:spcAft>
                          <a:spcPts val="0"/>
                        </a:spcAft>
                      </a:pPr>
                      <a:r>
                        <a:rPr lang="pl-PL" sz="1400" b="1">
                          <a:effectLst/>
                          <a:latin typeface="Calibri"/>
                          <a:ea typeface="Calibri"/>
                          <a:cs typeface="Times New Roman"/>
                        </a:rPr>
                        <a:t>3.4</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43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a:effectLst/>
                          <a:latin typeface="Calibri"/>
                          <a:ea typeface="Calibri"/>
                          <a:cs typeface="Times New Roman"/>
                        </a:rPr>
                        <a:t>Dopisać do kluczowych warunków sukcesu: </a:t>
                      </a:r>
                      <a:r>
                        <a:rPr lang="pl-PL" sz="1400" b="1">
                          <a:effectLst/>
                          <a:latin typeface="Calibri"/>
                          <a:ea typeface="Calibri"/>
                          <a:cs typeface="Times New Roman"/>
                        </a:rPr>
                        <a:t>Wspieranie lokalnych działań dotyczących małej retencji</a:t>
                      </a:r>
                      <a:r>
                        <a:rPr lang="pl-PL" sz="1400">
                          <a:effectLst/>
                          <a:latin typeface="Calibri"/>
                          <a:ea typeface="Calibri"/>
                          <a:cs typeface="Times New Roman"/>
                        </a:rPr>
                        <a: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85755">
                <a:tc>
                  <a:txBody>
                    <a:bodyPr/>
                    <a:lstStyle/>
                    <a:p>
                      <a:pPr algn="ctr">
                        <a:spcAft>
                          <a:spcPts val="0"/>
                        </a:spcAft>
                      </a:pPr>
                      <a:r>
                        <a:rPr lang="pl-PL" sz="1400" b="1">
                          <a:effectLst/>
                          <a:latin typeface="Calibri"/>
                          <a:ea typeface="Calibri"/>
                          <a:cs typeface="Times New Roman"/>
                        </a:rPr>
                        <a:t>3.4</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43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x-none" sz="1400">
                          <a:effectLst/>
                          <a:latin typeface="Calibri"/>
                          <a:ea typeface="Calibri"/>
                          <a:cs typeface="Times New Roman"/>
                        </a:rPr>
                        <a:t>Rozpatrzyć uwzględnienie w ochronie przeciwpowodziowej kwestii związanych z ochroną środowiska przyrodniczego</a:t>
                      </a:r>
                      <a:r>
                        <a:rPr lang="pl-PL" sz="1400">
                          <a:effectLst/>
                          <a:latin typeface="Calibri"/>
                          <a:ea typeface="Calibri"/>
                          <a:cs typeface="Times New Roman"/>
                        </a:rPr>
                        <a:t>, n</a:t>
                      </a:r>
                      <a:r>
                        <a:rPr lang="x-none" sz="1400">
                          <a:effectLst/>
                          <a:latin typeface="Calibri"/>
                          <a:ea typeface="Calibri"/>
                          <a:cs typeface="Times New Roman"/>
                        </a:rPr>
                        <a:t>p</a:t>
                      </a:r>
                      <a:r>
                        <a:rPr lang="pl-PL" sz="1400">
                          <a:effectLst/>
                          <a:latin typeface="Calibri"/>
                          <a:ea typeface="Calibri"/>
                          <a:cs typeface="Times New Roman"/>
                        </a:rPr>
                        <a:t>.</a:t>
                      </a:r>
                      <a:r>
                        <a:rPr lang="x-none" sz="1400">
                          <a:effectLst/>
                          <a:latin typeface="Calibri"/>
                          <a:ea typeface="Calibri"/>
                          <a:cs typeface="Times New Roman"/>
                        </a:rPr>
                        <a:t> poprzez </a:t>
                      </a:r>
                      <a:r>
                        <a:rPr lang="pl-PL" sz="1400">
                          <a:effectLst/>
                          <a:latin typeface="Calibri"/>
                          <a:ea typeface="Calibri"/>
                          <a:cs typeface="Times New Roman"/>
                        </a:rPr>
                        <a:t>dodanie </a:t>
                      </a:r>
                      <a:r>
                        <a:rPr lang="x-none" sz="1400">
                          <a:effectLst/>
                          <a:latin typeface="Calibri"/>
                          <a:ea typeface="Calibri"/>
                          <a:cs typeface="Times New Roman"/>
                        </a:rPr>
                        <a:t>kluczow</a:t>
                      </a:r>
                      <a:r>
                        <a:rPr lang="pl-PL" sz="1400">
                          <a:effectLst/>
                          <a:latin typeface="Calibri"/>
                          <a:ea typeface="Calibri"/>
                          <a:cs typeface="Times New Roman"/>
                        </a:rPr>
                        <a:t>ego</a:t>
                      </a:r>
                      <a:r>
                        <a:rPr lang="x-none" sz="1400">
                          <a:effectLst/>
                          <a:latin typeface="Calibri"/>
                          <a:ea typeface="Calibri"/>
                          <a:cs typeface="Times New Roman"/>
                        </a:rPr>
                        <a:t> warunk</a:t>
                      </a:r>
                      <a:r>
                        <a:rPr lang="pl-PL" sz="1400">
                          <a:effectLst/>
                          <a:latin typeface="Calibri"/>
                          <a:ea typeface="Calibri"/>
                          <a:cs typeface="Times New Roman"/>
                        </a:rPr>
                        <a:t>u</a:t>
                      </a:r>
                      <a:r>
                        <a:rPr lang="x-none" sz="1400">
                          <a:effectLst/>
                          <a:latin typeface="Calibri"/>
                          <a:ea typeface="Calibri"/>
                          <a:cs typeface="Times New Roman"/>
                        </a:rPr>
                        <a:t> sukcesu</a:t>
                      </a:r>
                      <a:r>
                        <a:rPr lang="pl-PL" sz="1400">
                          <a:effectLst/>
                          <a:latin typeface="Calibri"/>
                          <a:ea typeface="Calibri"/>
                          <a:cs typeface="Times New Roman"/>
                        </a:rPr>
                        <a:t>: </a:t>
                      </a:r>
                      <a:r>
                        <a:rPr lang="x-none" sz="1400" b="1">
                          <a:effectLst/>
                          <a:latin typeface="Calibri"/>
                          <a:ea typeface="Calibri"/>
                          <a:cs typeface="Times New Roman"/>
                        </a:rPr>
                        <a:t>Minimalizacja presji na środowisko przyrodniczego wynikającej z zastosowania technicznych metod ograniczania skutków powodzi</a:t>
                      </a:r>
                      <a:r>
                        <a:rPr lang="pl-PL" sz="1400" b="1">
                          <a:effectLst/>
                          <a:latin typeface="Calibri"/>
                          <a:ea typeface="Calibri"/>
                          <a:cs typeface="Times New Roman"/>
                        </a:rPr>
                        <a:t>. </a:t>
                      </a:r>
                      <a:endParaRPr lang="pl-PL" sz="140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76264">
                <a:tc>
                  <a:txBody>
                    <a:bodyPr/>
                    <a:lstStyle/>
                    <a:p>
                      <a:pPr algn="ctr">
                        <a:spcAft>
                          <a:spcPts val="0"/>
                        </a:spcAft>
                      </a:pPr>
                      <a:r>
                        <a:rPr lang="pl-PL" sz="1400" b="1">
                          <a:effectLst/>
                          <a:latin typeface="Calibri"/>
                          <a:ea typeface="Calibri"/>
                          <a:cs typeface="Times New Roman"/>
                        </a:rPr>
                        <a:t>3.4</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pl-PL" sz="1400" b="1">
                          <a:effectLst/>
                          <a:latin typeface="Calibri"/>
                          <a:ea typeface="Calibri"/>
                          <a:cs typeface="Times New Roman"/>
                        </a:rPr>
                        <a:t>43</a:t>
                      </a:r>
                      <a:endParaRPr lang="pl-PL" sz="1400">
                        <a:effectLst/>
                        <a:latin typeface="Calibri"/>
                        <a:ea typeface="Calibri"/>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lang="pl-PL" sz="1400" dirty="0">
                          <a:effectLst/>
                          <a:latin typeface="Calibri"/>
                          <a:ea typeface="Calibri"/>
                          <a:cs typeface="Times New Roman"/>
                        </a:rPr>
                        <a:t>Należy przemyśleć zaproponowane</a:t>
                      </a:r>
                      <a:r>
                        <a:rPr lang="x-none" sz="1400">
                          <a:effectLst/>
                          <a:latin typeface="Calibri"/>
                          <a:ea typeface="Calibri"/>
                          <a:cs typeface="Times New Roman"/>
                        </a:rPr>
                        <a:t> wskaźnik</a:t>
                      </a:r>
                      <a:r>
                        <a:rPr lang="pl-PL" sz="1400" dirty="0">
                          <a:effectLst/>
                          <a:latin typeface="Calibri"/>
                          <a:ea typeface="Calibri"/>
                          <a:cs typeface="Times New Roman"/>
                        </a:rPr>
                        <a:t>i. </a:t>
                      </a:r>
                      <a:r>
                        <a:rPr lang="x-none" sz="1400">
                          <a:effectLst/>
                          <a:latin typeface="Calibri"/>
                          <a:ea typeface="Calibri"/>
                          <a:cs typeface="Times New Roman"/>
                        </a:rPr>
                        <a:t>Skuteczna ochrona przeciwpowodziowa może być mierzona według Strategii dwoma wskaźnikami. Zakłada się, że do roku 2020 będzie rósł odsetek mieszkańców zabezpieczonych przed powodzią na obszarach narażonych na niebezpieczeństwo powodzi. Ocena tego wskaźnika nie jest jednoznaczna. </a:t>
                      </a:r>
                      <a:r>
                        <a:rPr lang="x-none" sz="1400" smtClean="0">
                          <a:effectLst/>
                          <a:latin typeface="Calibri"/>
                          <a:ea typeface="Calibri"/>
                          <a:cs typeface="Times New Roman"/>
                        </a:rPr>
                        <a:t>Czy </a:t>
                      </a:r>
                      <a:r>
                        <a:rPr lang="x-none" sz="1400">
                          <a:effectLst/>
                          <a:latin typeface="Calibri"/>
                          <a:ea typeface="Calibri"/>
                          <a:cs typeface="Times New Roman"/>
                        </a:rPr>
                        <a:t>po wybudowaniu „skutecznego” systemu przeciwpowodziowego ludność jest dalej narażona na powódź</a:t>
                      </a:r>
                      <a:r>
                        <a:rPr lang="pl-PL" sz="1400" dirty="0">
                          <a:effectLst/>
                          <a:latin typeface="Calibri"/>
                          <a:ea typeface="Calibri"/>
                          <a:cs typeface="Times New Roman"/>
                        </a:rPr>
                        <a:t>,</a:t>
                      </a:r>
                      <a:r>
                        <a:rPr lang="x-none" sz="1400">
                          <a:effectLst/>
                          <a:latin typeface="Calibri"/>
                          <a:ea typeface="Calibri"/>
                          <a:cs typeface="Times New Roman"/>
                        </a:rPr>
                        <a:t> czy nie jest na nią narażona?</a:t>
                      </a:r>
                      <a:r>
                        <a:rPr lang="pl-PL" sz="1400" dirty="0">
                          <a:effectLst/>
                          <a:latin typeface="Calibri"/>
                          <a:ea typeface="Calibri"/>
                          <a:cs typeface="Times New Roman"/>
                        </a:rPr>
                        <a:t> Czy narażony jest ten, który mieszka w obszarze zalewowym, czy też np. tam pracuje? Czy osoby niezagrożone bezpośrednio podtopieniem, ale odczuwające skutki powodzi poprzez odcięcie „kontaktu ze światem” są mieszkańcami obszaru narażonego na powódź?</a:t>
                      </a:r>
                      <a:r>
                        <a:rPr lang="x-none" sz="1400">
                          <a:effectLst/>
                          <a:latin typeface="Calibri"/>
                          <a:ea typeface="Calibri"/>
                          <a:cs typeface="Times New Roman"/>
                        </a:rPr>
                        <a:t> W jaki sposób agregować dane, skoro zebranie ich na poziomie sołectw jest już dużym wyzwaniem? Kto dostarczy danych do obliczenia wskaźnika? Jak określić zagrożenie przeciwpowodziowe przy ciągłym braku szczegółowych opracowań kartograficznych</a:t>
                      </a:r>
                      <a:r>
                        <a:rPr lang="x-none" sz="1400" smtClean="0">
                          <a:effectLst/>
                          <a:latin typeface="Calibri"/>
                          <a:ea typeface="Calibri"/>
                          <a:cs typeface="Times New Roman"/>
                        </a:rPr>
                        <a:t>?</a:t>
                      </a:r>
                      <a:endParaRPr lang="pl-PL" sz="1400" dirty="0">
                        <a:effectLst/>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3" name="Tytuł 1"/>
          <p:cNvSpPr txBox="1">
            <a:spLocks/>
          </p:cNvSpPr>
          <p:nvPr/>
        </p:nvSpPr>
        <p:spPr>
          <a:xfrm>
            <a:off x="1763688" y="692696"/>
            <a:ext cx="5349280"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r>
              <a:rPr lang="pl-PL" sz="1800" b="1" u="sng" dirty="0" smtClean="0"/>
              <a:t>Cel strategiczny III - Spójna Przestrzeń – rekomendacje</a:t>
            </a:r>
            <a:endParaRPr lang="pl-PL" sz="1800" dirty="0"/>
          </a:p>
        </p:txBody>
      </p:sp>
    </p:spTree>
    <p:extLst>
      <p:ext uri="{BB962C8B-B14F-4D97-AF65-F5344CB8AC3E}">
        <p14:creationId xmlns:p14="http://schemas.microsoft.com/office/powerpoint/2010/main" val="38807964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764704"/>
            <a:ext cx="8229600" cy="278904"/>
          </a:xfrm>
        </p:spPr>
        <p:txBody>
          <a:bodyPr>
            <a:noAutofit/>
          </a:bodyPr>
          <a:lstStyle/>
          <a:p>
            <a:pPr algn="ctr"/>
            <a:r>
              <a:rPr lang="pl-PL" sz="1800" b="1" dirty="0" smtClean="0"/>
              <a:t>Oddziaływania </a:t>
            </a:r>
            <a:r>
              <a:rPr lang="pl-PL" sz="1800" b="1" dirty="0" err="1" smtClean="0"/>
              <a:t>transgraniczne</a:t>
            </a:r>
            <a:endParaRPr lang="pl-PL" sz="1800" b="1" dirty="0"/>
          </a:p>
        </p:txBody>
      </p:sp>
      <p:sp>
        <p:nvSpPr>
          <p:cNvPr id="3" name="Symbol zastępczy zawartości 2"/>
          <p:cNvSpPr>
            <a:spLocks noGrp="1"/>
          </p:cNvSpPr>
          <p:nvPr>
            <p:ph idx="1"/>
          </p:nvPr>
        </p:nvSpPr>
        <p:spPr>
          <a:xfrm>
            <a:off x="107504" y="1268760"/>
            <a:ext cx="8928000" cy="4965184"/>
          </a:xfrm>
        </p:spPr>
        <p:txBody>
          <a:bodyPr>
            <a:normAutofit/>
          </a:bodyPr>
          <a:lstStyle/>
          <a:p>
            <a:pPr algn="just">
              <a:buClrTx/>
            </a:pPr>
            <a:endParaRPr lang="pl-PL" sz="1800" dirty="0" smtClean="0"/>
          </a:p>
          <a:p>
            <a:pPr algn="just">
              <a:buClrTx/>
            </a:pPr>
            <a:r>
              <a:rPr lang="pl-PL" sz="1800" dirty="0" smtClean="0"/>
              <a:t>Jednym z kryteriów badawczych była ocena czy zapisy i wytyczne SRWP mogą oddziaływać na środowisko poza granicami kraju.</a:t>
            </a:r>
          </a:p>
          <a:p>
            <a:pPr algn="just">
              <a:buClrTx/>
            </a:pPr>
            <a:r>
              <a:rPr lang="pl-PL" sz="1800" dirty="0" smtClean="0"/>
              <a:t>Wyniki analiz w oparciu o kryteria badawcze przedstawiono w załączniku do Prognozy, (załącznik 9.1).</a:t>
            </a:r>
          </a:p>
          <a:p>
            <a:pPr algn="just">
              <a:buClrTx/>
            </a:pPr>
            <a:r>
              <a:rPr lang="pl-PL" sz="1800" dirty="0" smtClean="0"/>
              <a:t>W wyniku przeprowadzonych analiz nie zidentyfikowano żadnego celów, ani żadnego działania które mogłoby samo lub w połączeniu z innymi działaniami nieść za sobą ryzyka wystąpienia negatywnych oddziaływań transgranicznych.</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620688"/>
            <a:ext cx="8229600" cy="360040"/>
          </a:xfrm>
        </p:spPr>
        <p:txBody>
          <a:bodyPr>
            <a:normAutofit/>
          </a:bodyPr>
          <a:lstStyle/>
          <a:p>
            <a:pPr algn="ctr"/>
            <a:r>
              <a:rPr lang="pl-PL" sz="1800" b="1" dirty="0" smtClean="0">
                <a:solidFill>
                  <a:schemeClr val="tx1"/>
                </a:solidFill>
              </a:rPr>
              <a:t>Przyjęty model oceny</a:t>
            </a:r>
            <a:endParaRPr lang="pl-PL" sz="1800" b="1" dirty="0">
              <a:solidFill>
                <a:schemeClr val="tx1"/>
              </a:solidFill>
            </a:endParaRPr>
          </a:p>
        </p:txBody>
      </p:sp>
      <p:sp>
        <p:nvSpPr>
          <p:cNvPr id="6" name="Symbol zastępczy zawartości 2"/>
          <p:cNvSpPr>
            <a:spLocks noGrp="1"/>
          </p:cNvSpPr>
          <p:nvPr>
            <p:ph idx="1"/>
          </p:nvPr>
        </p:nvSpPr>
        <p:spPr>
          <a:xfrm>
            <a:off x="107504" y="1052736"/>
            <a:ext cx="8928000" cy="5544616"/>
          </a:xfrm>
        </p:spPr>
        <p:txBody>
          <a:bodyPr>
            <a:noAutofit/>
          </a:bodyPr>
          <a:lstStyle/>
          <a:p>
            <a:pPr lvl="0" algn="just"/>
            <a:r>
              <a:rPr lang="pl-PL" sz="1800" dirty="0"/>
              <a:t>Model </a:t>
            </a:r>
            <a:r>
              <a:rPr lang="pl-PL" sz="1800" dirty="0" smtClean="0"/>
              <a:t>pierwszy wzorowany na </a:t>
            </a:r>
            <a:r>
              <a:rPr lang="pl-PL" sz="1800" dirty="0"/>
              <a:t>procedurze </a:t>
            </a:r>
            <a:r>
              <a:rPr lang="pl-PL" sz="1800" dirty="0" smtClean="0"/>
              <a:t>OOŚ stosowanej dla </a:t>
            </a:r>
            <a:r>
              <a:rPr lang="pl-PL" sz="1800" dirty="0"/>
              <a:t>konkretnych przedsięwzięć w ciągu procesu </a:t>
            </a:r>
            <a:r>
              <a:rPr lang="pl-PL" sz="1800" dirty="0" smtClean="0"/>
              <a:t>administracyjnego. </a:t>
            </a:r>
            <a:r>
              <a:rPr lang="pl-PL" sz="1800" dirty="0"/>
              <a:t>O</a:t>
            </a:r>
            <a:r>
              <a:rPr lang="pl-PL" sz="1800" dirty="0" smtClean="0"/>
              <a:t>cenie </a:t>
            </a:r>
            <a:r>
              <a:rPr lang="pl-PL" sz="1800" dirty="0"/>
              <a:t>poddaje się osobno każde przedsięwzięcie, </a:t>
            </a:r>
            <a:r>
              <a:rPr lang="pl-PL" sz="1800" u="sng" dirty="0"/>
              <a:t>którego ramy realizacji wyznacza prognozowany dokument</a:t>
            </a:r>
            <a:r>
              <a:rPr lang="pl-PL" sz="1800" dirty="0"/>
              <a:t>. </a:t>
            </a:r>
            <a:r>
              <a:rPr lang="pl-PL" sz="1800" dirty="0" smtClean="0"/>
              <a:t>Analiza </a:t>
            </a:r>
            <a:r>
              <a:rPr lang="pl-PL" sz="1800" dirty="0"/>
              <a:t>alternatywnych rozwiązań jest </a:t>
            </a:r>
            <a:r>
              <a:rPr lang="pl-PL" sz="1800" dirty="0" smtClean="0"/>
              <a:t>oparta </a:t>
            </a:r>
            <a:r>
              <a:rPr lang="pl-PL" sz="1800" dirty="0"/>
              <a:t>głównie na alternatywach lokalizacyjnych lub </a:t>
            </a:r>
            <a:r>
              <a:rPr lang="pl-PL" sz="1800" dirty="0" smtClean="0"/>
              <a:t>technologicznych. </a:t>
            </a:r>
            <a:r>
              <a:rPr lang="pl-PL" sz="1800" dirty="0"/>
              <a:t>Model ten sprawdza się w przypadku dokumentów wytyczających ramy realizacji konkretnych określonych inwestycji mających na etapie oceny określony przybliżony kształt i zasięg</a:t>
            </a:r>
            <a:r>
              <a:rPr lang="pl-PL" sz="1800" dirty="0" smtClean="0"/>
              <a:t>.</a:t>
            </a:r>
            <a:endParaRPr lang="pl-PL" sz="1800" dirty="0"/>
          </a:p>
          <a:p>
            <a:pPr lvl="0" algn="just"/>
            <a:r>
              <a:rPr lang="pl-PL" sz="1800" dirty="0"/>
              <a:t>Model </a:t>
            </a:r>
            <a:r>
              <a:rPr lang="pl-PL" sz="1800" dirty="0" smtClean="0"/>
              <a:t>drugi oparty na </a:t>
            </a:r>
            <a:r>
              <a:rPr lang="pl-PL" sz="1800" dirty="0"/>
              <a:t>brytyjskich doświadczeniach z oceną polityk </a:t>
            </a:r>
            <a:r>
              <a:rPr lang="pl-PL" sz="1800" i="1" dirty="0"/>
              <a:t>(policy </a:t>
            </a:r>
            <a:r>
              <a:rPr lang="pl-PL" sz="1800" i="1" dirty="0" err="1"/>
              <a:t>appraisal</a:t>
            </a:r>
            <a:r>
              <a:rPr lang="pl-PL" sz="1800" i="1" dirty="0"/>
              <a:t>)</a:t>
            </a:r>
            <a:r>
              <a:rPr lang="pl-PL" sz="1800" dirty="0"/>
              <a:t>. Najważniejszą rolę </a:t>
            </a:r>
            <a:r>
              <a:rPr lang="pl-PL" sz="1800" dirty="0" smtClean="0"/>
              <a:t>odgrywa </a:t>
            </a:r>
            <a:r>
              <a:rPr lang="pl-PL" sz="1800" dirty="0"/>
              <a:t>identyfikacja celów samego dokumentu, skutków ich realizacji i </a:t>
            </a:r>
            <a:r>
              <a:rPr lang="pl-PL" sz="1800" b="1" dirty="0"/>
              <a:t>ocena czy kwestie środowiskowe zostały w nich należycie ujęte</a:t>
            </a:r>
            <a:r>
              <a:rPr lang="pl-PL" sz="1800" dirty="0"/>
              <a:t> – nie zaś </a:t>
            </a:r>
            <a:r>
              <a:rPr lang="pl-PL" sz="1800" dirty="0" smtClean="0"/>
              <a:t>bezpośrednich oddziaływań </a:t>
            </a:r>
            <a:r>
              <a:rPr lang="pl-PL" sz="1800" dirty="0"/>
              <a:t>poszczególnych inwestycji na środowisko. </a:t>
            </a:r>
            <a:r>
              <a:rPr lang="pl-PL" sz="1800" dirty="0" smtClean="0"/>
              <a:t>Ten </a:t>
            </a:r>
            <a:r>
              <a:rPr lang="pl-PL" sz="1800" dirty="0"/>
              <a:t>model sprawdza się w ocenie polityk, strategii rozwoju, ustaw – czyli dokumentów, które nie wyznaczają ram realizacji poszczególnych </a:t>
            </a:r>
            <a:r>
              <a:rPr lang="pl-PL" sz="1800" dirty="0" smtClean="0"/>
              <a:t>przedsięwzięć.</a:t>
            </a:r>
          </a:p>
          <a:p>
            <a:pPr lvl="0" algn="just"/>
            <a:r>
              <a:rPr lang="pl-PL" sz="1800" u="sng" dirty="0" smtClean="0"/>
              <a:t>Przyjęty </a:t>
            </a:r>
            <a:r>
              <a:rPr lang="pl-PL" sz="1800" u="sng" dirty="0"/>
              <a:t>model </a:t>
            </a:r>
            <a:r>
              <a:rPr lang="pl-PL" sz="1800" u="sng" dirty="0" smtClean="0"/>
              <a:t>drugi. Został on także wykorzystany </a:t>
            </a:r>
            <a:r>
              <a:rPr lang="pl-PL" sz="1800" u="sng" dirty="0"/>
              <a:t>w </a:t>
            </a:r>
            <a:r>
              <a:rPr lang="pl-PL" sz="1800" dirty="0" smtClean="0"/>
              <a:t>prognozie </a:t>
            </a:r>
            <a:r>
              <a:rPr lang="pl-PL" sz="1800" dirty="0"/>
              <a:t>oddziaływania na środowisko Średniookresowej Strategii Rozwoju Kraju 2020</a:t>
            </a:r>
            <a:r>
              <a:rPr lang="pl-PL" sz="1800" dirty="0" smtClean="0"/>
              <a:t>. – </a:t>
            </a:r>
            <a:r>
              <a:rPr lang="pl-PL" sz="1800" b="1" dirty="0" smtClean="0"/>
              <a:t>bardzo wysoko ocenionej </a:t>
            </a:r>
            <a:r>
              <a:rPr lang="pl-PL" sz="1800" b="1" dirty="0"/>
              <a:t>przez Ministerstwo Rozwoju </a:t>
            </a:r>
            <a:r>
              <a:rPr lang="pl-PL" sz="1800" b="1" dirty="0" smtClean="0"/>
              <a:t>Regionalnego.</a:t>
            </a:r>
            <a:endParaRPr lang="pl-PL" sz="1800" b="1" dirty="0"/>
          </a:p>
          <a:p>
            <a:pPr lvl="0" algn="just"/>
            <a:endParaRPr lang="pl-PL" sz="18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6136" y="5661248"/>
            <a:ext cx="2808312" cy="8250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692696"/>
            <a:ext cx="8229600" cy="360040"/>
          </a:xfrm>
        </p:spPr>
        <p:txBody>
          <a:bodyPr>
            <a:normAutofit/>
          </a:bodyPr>
          <a:lstStyle/>
          <a:p>
            <a:pPr algn="ctr"/>
            <a:r>
              <a:rPr lang="pl-PL" sz="2000" b="1" dirty="0" smtClean="0"/>
              <a:t>Oddziaływania na obszary chronione w tym obszary Natura 2000</a:t>
            </a:r>
            <a:endParaRPr lang="pl-PL" dirty="0"/>
          </a:p>
        </p:txBody>
      </p:sp>
      <p:sp>
        <p:nvSpPr>
          <p:cNvPr id="3" name="Symbol zastępczy zawartości 2"/>
          <p:cNvSpPr>
            <a:spLocks noGrp="1"/>
          </p:cNvSpPr>
          <p:nvPr>
            <p:ph idx="1"/>
          </p:nvPr>
        </p:nvSpPr>
        <p:spPr>
          <a:xfrm>
            <a:off x="107504" y="1052736"/>
            <a:ext cx="8928000" cy="5472608"/>
          </a:xfrm>
        </p:spPr>
        <p:txBody>
          <a:bodyPr>
            <a:noAutofit/>
          </a:bodyPr>
          <a:lstStyle/>
          <a:p>
            <a:pPr marL="0" indent="0" algn="just">
              <a:buClrTx/>
              <a:buNone/>
            </a:pPr>
            <a:r>
              <a:rPr lang="pl-PL" sz="1800" dirty="0" smtClean="0"/>
              <a:t>Rozwój infrastruktury dla nowych inwestycji </a:t>
            </a:r>
            <a:r>
              <a:rPr lang="pl-PL" sz="1800" b="1" dirty="0" smtClean="0"/>
              <a:t>(1.3) </a:t>
            </a:r>
            <a:r>
              <a:rPr lang="pl-PL" sz="1800" dirty="0" smtClean="0"/>
              <a:t>obejmuje rozwój stref inwestycyjnych i obszarów przemysłowych. Wiąże sie z nim możliwość występowania konfliktów o przestrzeń z obszarami o cennej różnorodności biologicznej oraz obszarami cennymi krajobrazowo i kulturowo.</a:t>
            </a:r>
          </a:p>
          <a:p>
            <a:pPr marL="0" indent="0" algn="just">
              <a:buClrTx/>
              <a:buNone/>
            </a:pPr>
            <a:r>
              <a:rPr lang="pl-PL" sz="1800" dirty="0" smtClean="0">
                <a:solidFill>
                  <a:srgbClr val="FF0000"/>
                </a:solidFill>
              </a:rPr>
              <a:t>Stworzenie całorocznej, kompleksowej, oferty turystycznej, w ramach działania celu </a:t>
            </a:r>
            <a:r>
              <a:rPr lang="pl-PL" sz="1800" i="1" dirty="0" smtClean="0">
                <a:solidFill>
                  <a:srgbClr val="FF0000"/>
                </a:solidFill>
              </a:rPr>
              <a:t>Unikatowa oferta turystyczna i kulturalna</a:t>
            </a:r>
            <a:r>
              <a:rPr lang="pl-PL" sz="1800" dirty="0" smtClean="0">
                <a:solidFill>
                  <a:srgbClr val="FF0000"/>
                </a:solidFill>
              </a:rPr>
              <a:t> </a:t>
            </a:r>
            <a:r>
              <a:rPr lang="pl-PL" sz="1800" b="1" dirty="0" smtClean="0">
                <a:solidFill>
                  <a:srgbClr val="FF0000"/>
                </a:solidFill>
              </a:rPr>
              <a:t>(1.4)</a:t>
            </a:r>
            <a:r>
              <a:rPr lang="pl-PL" sz="1800" dirty="0" smtClean="0">
                <a:solidFill>
                  <a:srgbClr val="FF0000"/>
                </a:solidFill>
              </a:rPr>
              <a:t>,</a:t>
            </a:r>
            <a:r>
              <a:rPr lang="pl-PL" sz="1800" b="1" dirty="0" smtClean="0">
                <a:solidFill>
                  <a:srgbClr val="FF0000"/>
                </a:solidFill>
              </a:rPr>
              <a:t> </a:t>
            </a:r>
            <a:r>
              <a:rPr lang="pl-PL" sz="1800" dirty="0" smtClean="0">
                <a:solidFill>
                  <a:srgbClr val="FF0000"/>
                </a:solidFill>
              </a:rPr>
              <a:t>może przyczynić się do zachwiania równowagi ekologicznej siedlisk i ostoi narażonych przez cały rok na ingerencję człowieka, tym samym zachwiany zostanie proces samoregulacji przyrodniczej w okresie dotychczasowej zmniejszonej antropopresji.</a:t>
            </a:r>
          </a:p>
          <a:p>
            <a:pPr marL="0" indent="0" algn="just">
              <a:buClrTx/>
              <a:buNone/>
            </a:pPr>
            <a:r>
              <a:rPr lang="pl-PL" sz="1800" dirty="0" smtClean="0"/>
              <a:t>Rozwój </a:t>
            </a:r>
            <a:r>
              <a:rPr lang="pl-PL" sz="1800" i="1" dirty="0" smtClean="0"/>
              <a:t>sprawnego systemu transportowego</a:t>
            </a:r>
            <a:r>
              <a:rPr lang="pl-PL" sz="1800" dirty="0" smtClean="0"/>
              <a:t> </a:t>
            </a:r>
            <a:r>
              <a:rPr lang="pl-PL" sz="1800" b="1" dirty="0" smtClean="0"/>
              <a:t>(3.1) </a:t>
            </a:r>
            <a:r>
              <a:rPr lang="pl-PL" sz="1800" dirty="0" smtClean="0"/>
              <a:t>będzie skoncentrowany na rozwoju infrastruktury liniowej, która może powodować konflikty o przestrzeń z obszarami o cennej różnorodności biologicznej.</a:t>
            </a:r>
          </a:p>
          <a:p>
            <a:pPr marL="0" indent="0" algn="just">
              <a:buClrTx/>
              <a:buNone/>
            </a:pPr>
            <a:r>
              <a:rPr lang="pl-PL" sz="1800" dirty="0" smtClean="0"/>
              <a:t>Cel </a:t>
            </a:r>
            <a:r>
              <a:rPr lang="pl-PL" sz="1800" i="1" dirty="0" smtClean="0"/>
              <a:t>Efektywne gospodarowanie energią</a:t>
            </a:r>
            <a:r>
              <a:rPr lang="pl-PL" sz="1800" dirty="0" smtClean="0"/>
              <a:t> </a:t>
            </a:r>
            <a:r>
              <a:rPr lang="pl-PL" sz="1800" b="1" dirty="0" smtClean="0"/>
              <a:t>(3.2) </a:t>
            </a:r>
            <a:r>
              <a:rPr lang="pl-PL" sz="1800" dirty="0" smtClean="0"/>
              <a:t>może skutkować zaburzeniem  stosunków wodnych (zmiana wskutek spiętrzania wód dla celów energetyki wodnej), czy też ograniczaniem różnorodności biologicznej (przerywanie korytarzy ekologicznych, oddziaływania na </a:t>
            </a:r>
            <a:r>
              <a:rPr lang="pl-PL" sz="1800" dirty="0" err="1" smtClean="0"/>
              <a:t>awi</a:t>
            </a:r>
            <a:r>
              <a:rPr lang="pl-PL" sz="1800" dirty="0" smtClean="0"/>
              <a:t> i ichtiofaunę). </a:t>
            </a:r>
          </a:p>
          <a:p>
            <a:pPr marL="0" indent="0" algn="just">
              <a:buClrTx/>
              <a:buNone/>
            </a:pPr>
            <a:r>
              <a:rPr lang="pl-PL" sz="1800" u="sng" dirty="0" smtClean="0"/>
              <a:t>Negatywne oddziaływania nie będą bezpośrednio wynikiem realizacji SRWP, w tym jej poszczególnych kierunków działań, lecz będą wynikiem typowych oddziaływań wynikających z realizacji inwestycji.</a:t>
            </a:r>
            <a:endParaRPr lang="pl-PL" sz="1800" u="sng"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1196752"/>
            <a:ext cx="8229600" cy="1143000"/>
          </a:xfrm>
        </p:spPr>
        <p:txBody>
          <a:bodyPr>
            <a:normAutofit/>
          </a:bodyPr>
          <a:lstStyle/>
          <a:p>
            <a:pPr algn="ctr"/>
            <a:r>
              <a:rPr lang="pl-PL" sz="4400" dirty="0" smtClean="0">
                <a:effectLst>
                  <a:outerShdw blurRad="38100" dist="38100" dir="2700000" algn="tl">
                    <a:srgbClr val="000000">
                      <a:alpha val="43137"/>
                    </a:srgbClr>
                  </a:outerShdw>
                </a:effectLst>
              </a:rPr>
              <a:t>Dziękuję za uwagę</a:t>
            </a:r>
            <a:endParaRPr lang="pl-PL" sz="4400" dirty="0">
              <a:effectLst>
                <a:outerShdw blurRad="38100" dist="38100" dir="2700000" algn="tl">
                  <a:srgbClr val="000000">
                    <a:alpha val="43137"/>
                  </a:srgbClr>
                </a:outerShdw>
              </a:effectLst>
            </a:endParaRPr>
          </a:p>
        </p:txBody>
      </p:sp>
      <p:sp>
        <p:nvSpPr>
          <p:cNvPr id="3" name="Symbol zastępczy zawartości 2"/>
          <p:cNvSpPr>
            <a:spLocks noGrp="1"/>
          </p:cNvSpPr>
          <p:nvPr>
            <p:ph idx="1"/>
          </p:nvPr>
        </p:nvSpPr>
        <p:spPr>
          <a:xfrm>
            <a:off x="539552" y="2708920"/>
            <a:ext cx="8229600" cy="2904336"/>
          </a:xfrm>
        </p:spPr>
        <p:txBody>
          <a:bodyPr/>
          <a:lstStyle/>
          <a:p>
            <a:pPr algn="ctr">
              <a:buNone/>
            </a:pPr>
            <a:r>
              <a:rPr lang="pl-PL" sz="1800" b="1" dirty="0" err="1" smtClean="0">
                <a:solidFill>
                  <a:schemeClr val="accent6">
                    <a:lumMod val="75000"/>
                  </a:schemeClr>
                </a:solidFill>
              </a:rPr>
              <a:t>ekovert</a:t>
            </a:r>
            <a:r>
              <a:rPr lang="pl-PL" sz="1800" b="1" dirty="0" smtClean="0">
                <a:solidFill>
                  <a:schemeClr val="accent6">
                    <a:lumMod val="75000"/>
                  </a:schemeClr>
                </a:solidFill>
              </a:rPr>
              <a:t> Łukasz Szkudlarek</a:t>
            </a:r>
          </a:p>
          <a:p>
            <a:pPr algn="ctr">
              <a:buNone/>
            </a:pPr>
            <a:r>
              <a:rPr lang="pl-PL" sz="1800" b="1" dirty="0" smtClean="0">
                <a:solidFill>
                  <a:schemeClr val="accent6">
                    <a:lumMod val="75000"/>
                  </a:schemeClr>
                </a:solidFill>
              </a:rPr>
              <a:t> inżynieria dla środowiska </a:t>
            </a:r>
          </a:p>
          <a:p>
            <a:pPr algn="ctr">
              <a:buNone/>
            </a:pPr>
            <a:r>
              <a:rPr lang="pl-PL" sz="1800" dirty="0" smtClean="0"/>
              <a:t>Metalowców 25/lok.20 54-156 Wrocław</a:t>
            </a:r>
          </a:p>
          <a:p>
            <a:pPr algn="ctr">
              <a:buNone/>
            </a:pPr>
            <a:r>
              <a:rPr lang="pl-PL" sz="1800" dirty="0"/>
              <a:t>t</a:t>
            </a:r>
            <a:r>
              <a:rPr lang="pl-PL" sz="1800" smtClean="0"/>
              <a:t>el</a:t>
            </a:r>
            <a:r>
              <a:rPr lang="pl-PL" sz="1800" dirty="0" smtClean="0"/>
              <a:t>. 604 757 623</a:t>
            </a:r>
          </a:p>
          <a:p>
            <a:pPr algn="ctr">
              <a:buNone/>
            </a:pPr>
            <a:r>
              <a:rPr lang="pl-PL" sz="1800" dirty="0" smtClean="0"/>
              <a:t>email: </a:t>
            </a:r>
            <a:r>
              <a:rPr lang="pl-PL" sz="1800" dirty="0" err="1" smtClean="0"/>
              <a:t>lukasz.szkudlarek@ekovert.pl</a:t>
            </a:r>
            <a:r>
              <a:rPr lang="pl-PL" sz="1800" dirty="0" smtClean="0"/>
              <a:t> </a:t>
            </a:r>
          </a:p>
          <a:p>
            <a:pPr algn="ctr">
              <a:buNone/>
            </a:pPr>
            <a:r>
              <a:rPr lang="pl-PL" sz="1800" dirty="0" err="1" smtClean="0"/>
              <a:t>internet</a:t>
            </a:r>
            <a:r>
              <a:rPr lang="pl-PL" sz="1800" dirty="0" smtClean="0"/>
              <a:t>: </a:t>
            </a:r>
            <a:r>
              <a:rPr lang="pl-PL" sz="1800" dirty="0" err="1" smtClean="0"/>
              <a:t>www.ekovert.pl</a:t>
            </a:r>
            <a:endParaRPr lang="pl-PL" sz="1800" dirty="0" smtClean="0"/>
          </a:p>
          <a:p>
            <a:endParaRPr lang="pl-PL" dirty="0"/>
          </a:p>
        </p:txBody>
      </p:sp>
      <p:pic>
        <p:nvPicPr>
          <p:cNvPr id="4" name="Picture 2"/>
          <p:cNvPicPr>
            <a:picLocks noChangeAspect="1" noChangeArrowheads="1"/>
          </p:cNvPicPr>
          <p:nvPr/>
        </p:nvPicPr>
        <p:blipFill>
          <a:blip r:embed="rId2" cstate="print"/>
          <a:srcRect/>
          <a:stretch>
            <a:fillRect/>
          </a:stretch>
        </p:blipFill>
        <p:spPr bwMode="auto">
          <a:xfrm>
            <a:off x="3923928" y="5731646"/>
            <a:ext cx="1152128" cy="1126354"/>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3635896" y="764704"/>
            <a:ext cx="1656184" cy="360040"/>
          </a:xfrm>
        </p:spPr>
        <p:txBody>
          <a:bodyPr>
            <a:noAutofit/>
          </a:bodyPr>
          <a:lstStyle/>
          <a:p>
            <a:r>
              <a:rPr lang="pl-PL" sz="1800" b="1" dirty="0" smtClean="0">
                <a:solidFill>
                  <a:schemeClr val="tx1"/>
                </a:solidFill>
              </a:rPr>
              <a:t>Metodyka oceny</a:t>
            </a:r>
            <a:endParaRPr lang="pl-PL" sz="1800" b="1" dirty="0">
              <a:solidFill>
                <a:schemeClr val="tx1"/>
              </a:solidFill>
            </a:endParaRPr>
          </a:p>
        </p:txBody>
      </p:sp>
      <p:sp>
        <p:nvSpPr>
          <p:cNvPr id="6" name="Symbol zastępczy zawartości 2"/>
          <p:cNvSpPr>
            <a:spLocks noGrp="1"/>
          </p:cNvSpPr>
          <p:nvPr>
            <p:ph idx="1"/>
          </p:nvPr>
        </p:nvSpPr>
        <p:spPr>
          <a:xfrm>
            <a:off x="108496" y="1124744"/>
            <a:ext cx="8928000" cy="5616624"/>
          </a:xfrm>
        </p:spPr>
        <p:txBody>
          <a:bodyPr>
            <a:noAutofit/>
          </a:bodyPr>
          <a:lstStyle/>
          <a:p>
            <a:pPr marL="514350" indent="-514350" algn="just">
              <a:lnSpc>
                <a:spcPct val="120000"/>
              </a:lnSpc>
              <a:buClrTx/>
              <a:buFont typeface="+mj-lt"/>
              <a:buAutoNum type="arabicPeriod"/>
            </a:pPr>
            <a:r>
              <a:rPr lang="pl-PL" sz="1800" u="sng" dirty="0" smtClean="0"/>
              <a:t>Zasadniczą </a:t>
            </a:r>
            <a:r>
              <a:rPr lang="pl-PL" sz="1800" u="sng" dirty="0"/>
              <a:t>trudnością w wykorzystaniu modelu „policy </a:t>
            </a:r>
            <a:r>
              <a:rPr lang="pl-PL" sz="1800" u="sng" dirty="0" err="1"/>
              <a:t>appraisal</a:t>
            </a:r>
            <a:r>
              <a:rPr lang="pl-PL" sz="1800" u="sng" dirty="0"/>
              <a:t>” jest zachowanie zgodności z wymogami ustawowymi. </a:t>
            </a:r>
            <a:endParaRPr lang="pl-PL" sz="1800" u="sng" dirty="0" smtClean="0"/>
          </a:p>
          <a:p>
            <a:pPr marL="514350" indent="-514350" algn="just">
              <a:lnSpc>
                <a:spcPct val="120000"/>
              </a:lnSpc>
              <a:buClrTx/>
              <a:buFont typeface="+mj-lt"/>
              <a:buAutoNum type="arabicPeriod"/>
            </a:pPr>
            <a:r>
              <a:rPr lang="pl-PL" sz="1800" u="sng" dirty="0" smtClean="0"/>
              <a:t>Stworzono </a:t>
            </a:r>
            <a:r>
              <a:rPr lang="pl-PL" sz="1800" u="sng" dirty="0"/>
              <a:t>kryteria </a:t>
            </a:r>
            <a:r>
              <a:rPr lang="pl-PL" sz="1800" u="sng" dirty="0" smtClean="0"/>
              <a:t>badawcze </a:t>
            </a:r>
            <a:r>
              <a:rPr lang="pl-PL" sz="1800" dirty="0" smtClean="0"/>
              <a:t>służące </a:t>
            </a:r>
            <a:r>
              <a:rPr lang="pl-PL" sz="1800" dirty="0"/>
              <a:t>ocenie zgodności Strategii </a:t>
            </a:r>
            <a:r>
              <a:rPr lang="pl-PL" sz="1800" dirty="0" smtClean="0"/>
              <a:t>SRWP z </a:t>
            </a:r>
            <a:r>
              <a:rPr lang="pl-PL" sz="1800" dirty="0"/>
              <a:t>zasadami ochrony środowiska i zrównoważonego rozwoju, a także pozwalających ocenić oddziaływania na poszczególne „</a:t>
            </a:r>
            <a:r>
              <a:rPr lang="pl-PL" sz="1800" b="1" u="sng" dirty="0"/>
              <a:t>ustawowe</a:t>
            </a:r>
            <a:r>
              <a:rPr lang="pl-PL" sz="1800" dirty="0"/>
              <a:t>” elementy </a:t>
            </a:r>
            <a:r>
              <a:rPr lang="pl-PL" sz="1800" dirty="0" smtClean="0"/>
              <a:t>środowiska.</a:t>
            </a:r>
            <a:endParaRPr lang="pl-PL" sz="1800" dirty="0"/>
          </a:p>
          <a:p>
            <a:pPr marL="514350" indent="-514350" algn="just">
              <a:lnSpc>
                <a:spcPct val="120000"/>
              </a:lnSpc>
              <a:buClrTx/>
              <a:buFont typeface="+mj-lt"/>
              <a:buAutoNum type="arabicPeriod"/>
            </a:pPr>
            <a:r>
              <a:rPr lang="pl-PL" sz="1800" dirty="0" smtClean="0"/>
              <a:t>W </a:t>
            </a:r>
            <a:r>
              <a:rPr lang="pl-PL" sz="1800" dirty="0"/>
              <a:t>celu wyboru prawidłowych i wymiernych kryteriów przeanalizowano szereg dokumentów strategicznych, ich prognoz oddziaływania na środowisko oraz wytycznych w zakresie ocen oddziaływania dokumentów strategicznych na środowisko. Wzięto także pod uwagę, kryteria opracowane na potrzeby ramowej strategicznej oceny oddziaływania na środowisko NPR na lata 2004-2006 oraz kryteria stosowane w praktyce SOOŚ w Wielkiej </a:t>
            </a:r>
            <a:r>
              <a:rPr lang="pl-PL" sz="1800" dirty="0" smtClean="0"/>
              <a:t>Brytanii – „</a:t>
            </a:r>
            <a:r>
              <a:rPr lang="en-US" sz="1600" i="1" dirty="0" smtClean="0"/>
              <a:t>A </a:t>
            </a:r>
            <a:r>
              <a:rPr lang="en-US" sz="1600" i="1" dirty="0"/>
              <a:t>Practical Guide to the Environmental Assessment </a:t>
            </a:r>
            <a:r>
              <a:rPr lang="en-US" sz="1600" i="1" dirty="0" smtClean="0"/>
              <a:t>Directive</a:t>
            </a:r>
            <a:r>
              <a:rPr lang="pl-PL" sz="1600" i="1" dirty="0" smtClean="0"/>
              <a:t>”</a:t>
            </a:r>
            <a:endParaRPr lang="pl-PL" sz="1800" i="1" dirty="0"/>
          </a:p>
          <a:p>
            <a:pPr marL="514350" indent="-514350" algn="just">
              <a:lnSpc>
                <a:spcPct val="120000"/>
              </a:lnSpc>
              <a:buClrTx/>
              <a:buFont typeface="+mj-lt"/>
              <a:buAutoNum type="arabicPeriod"/>
            </a:pPr>
            <a:r>
              <a:rPr lang="pl-PL" sz="1800" dirty="0" smtClean="0"/>
              <a:t>Ostateczny dobór kryteriów </a:t>
            </a:r>
            <a:r>
              <a:rPr lang="pl-PL" sz="1800" dirty="0"/>
              <a:t>konsultowano </a:t>
            </a:r>
            <a:r>
              <a:rPr lang="pl-PL" sz="1800" dirty="0" smtClean="0"/>
              <a:t>z Zarządem Województwa Pomorskiego i </a:t>
            </a:r>
            <a:r>
              <a:rPr lang="pl-PL" sz="1800" dirty="0"/>
              <a:t>z ekspertami w zakresie poszczególnych sektorów branżowych</a:t>
            </a:r>
            <a:r>
              <a:rPr lang="pl-PL" sz="1800" dirty="0" smtClean="0"/>
              <a:t>.</a:t>
            </a:r>
            <a:endParaRPr lang="pl-PL" sz="1800" u="sng" dirty="0"/>
          </a:p>
        </p:txBody>
      </p:sp>
    </p:spTree>
    <p:extLst>
      <p:ext uri="{BB962C8B-B14F-4D97-AF65-F5344CB8AC3E}">
        <p14:creationId xmlns:p14="http://schemas.microsoft.com/office/powerpoint/2010/main" val="34932469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rostokąt 1"/>
          <p:cNvSpPr/>
          <p:nvPr/>
        </p:nvSpPr>
        <p:spPr>
          <a:xfrm>
            <a:off x="108496" y="1196752"/>
            <a:ext cx="8928000" cy="5395323"/>
          </a:xfrm>
          <a:prstGeom prst="rect">
            <a:avLst/>
          </a:prstGeom>
        </p:spPr>
        <p:txBody>
          <a:bodyPr>
            <a:spAutoFit/>
          </a:bodyPr>
          <a:lstStyle/>
          <a:p>
            <a:pPr marL="514350" lvl="0" indent="-514350" algn="just">
              <a:lnSpc>
                <a:spcPct val="120000"/>
              </a:lnSpc>
              <a:spcBef>
                <a:spcPct val="20000"/>
              </a:spcBef>
              <a:buSzPct val="95000"/>
              <a:buFont typeface="+mj-lt"/>
              <a:buAutoNum type="arabicPeriod"/>
            </a:pPr>
            <a:r>
              <a:rPr lang="pl-PL" sz="1700" u="sng" dirty="0" smtClean="0">
                <a:solidFill>
                  <a:srgbClr val="000000"/>
                </a:solidFill>
              </a:rPr>
              <a:t>Kryteria </a:t>
            </a:r>
            <a:r>
              <a:rPr lang="pl-PL" sz="1700" u="sng" dirty="0">
                <a:solidFill>
                  <a:srgbClr val="000000"/>
                </a:solidFill>
              </a:rPr>
              <a:t>zostały tak dobrane aby </a:t>
            </a:r>
            <a:r>
              <a:rPr lang="pl-PL" sz="1700" dirty="0">
                <a:solidFill>
                  <a:srgbClr val="000000"/>
                </a:solidFill>
              </a:rPr>
              <a:t>wykorzystać wprost elementy środowiska wymienione w art. 51 ust. 2 pkt 2 lit. e ustawy OOŚ</a:t>
            </a:r>
            <a:r>
              <a:rPr lang="pl-PL" sz="1700" dirty="0" smtClean="0">
                <a:solidFill>
                  <a:srgbClr val="000000"/>
                </a:solidFill>
              </a:rPr>
              <a:t>.</a:t>
            </a:r>
            <a:r>
              <a:rPr lang="pl-PL" sz="1700" i="1" dirty="0">
                <a:solidFill>
                  <a:srgbClr val="000000"/>
                </a:solidFill>
              </a:rPr>
              <a:t> różnorodność biologiczną, ludzi, wody, powietrze, powietrznię ziemi, zasoby naturalne, krajobraz, zabytki i dobra materialne oraz klimat</a:t>
            </a:r>
            <a:r>
              <a:rPr lang="pl-PL" sz="1700" dirty="0" smtClean="0">
                <a:solidFill>
                  <a:srgbClr val="000000"/>
                </a:solidFill>
              </a:rPr>
              <a:t> .</a:t>
            </a:r>
            <a:endParaRPr lang="pl-PL" sz="1700" dirty="0">
              <a:solidFill>
                <a:srgbClr val="000000"/>
              </a:solidFill>
            </a:endParaRPr>
          </a:p>
          <a:p>
            <a:pPr marL="514350" lvl="0" indent="-514350" algn="just">
              <a:lnSpc>
                <a:spcPct val="120000"/>
              </a:lnSpc>
              <a:spcBef>
                <a:spcPct val="20000"/>
              </a:spcBef>
              <a:buSzPct val="95000"/>
              <a:buFont typeface="+mj-lt"/>
              <a:buAutoNum type="arabicPeriod"/>
            </a:pPr>
            <a:r>
              <a:rPr lang="pl-PL" sz="1700" dirty="0" smtClean="0">
                <a:solidFill>
                  <a:srgbClr val="000000"/>
                </a:solidFill>
              </a:rPr>
              <a:t>Pozwoliło </a:t>
            </a:r>
            <a:r>
              <a:rPr lang="pl-PL" sz="1700" dirty="0">
                <a:solidFill>
                  <a:srgbClr val="000000"/>
                </a:solidFill>
              </a:rPr>
              <a:t>to zachować bezpośrednią zgodność Prognozy z wymogami ustawowymi, dając jednocześnie czytelny sposób oceny. </a:t>
            </a:r>
          </a:p>
          <a:p>
            <a:pPr marL="514350" lvl="0" indent="-514350" algn="just">
              <a:lnSpc>
                <a:spcPct val="120000"/>
              </a:lnSpc>
              <a:spcBef>
                <a:spcPct val="20000"/>
              </a:spcBef>
              <a:buSzPct val="95000"/>
              <a:buFont typeface="+mj-lt"/>
              <a:buAutoNum type="arabicPeriod"/>
            </a:pPr>
            <a:r>
              <a:rPr lang="pl-PL" sz="1700" u="sng" dirty="0">
                <a:solidFill>
                  <a:srgbClr val="000000"/>
                </a:solidFill>
              </a:rPr>
              <a:t>Na podstawie kryteriów dokonano </a:t>
            </a:r>
            <a:r>
              <a:rPr lang="pl-PL" sz="1700" u="sng" dirty="0" smtClean="0">
                <a:solidFill>
                  <a:srgbClr val="000000"/>
                </a:solidFill>
              </a:rPr>
              <a:t>oceny </a:t>
            </a:r>
            <a:r>
              <a:rPr lang="pl-PL" sz="1700" u="sng" dirty="0">
                <a:solidFill>
                  <a:srgbClr val="000000"/>
                </a:solidFill>
              </a:rPr>
              <a:t>wpływu całej SRWP na poszczególne ustawowe elementy </a:t>
            </a:r>
            <a:r>
              <a:rPr lang="pl-PL" sz="1700" dirty="0" smtClean="0">
                <a:solidFill>
                  <a:srgbClr val="000000"/>
                </a:solidFill>
              </a:rPr>
              <a:t>środowiska</a:t>
            </a:r>
            <a:r>
              <a:rPr lang="pl-PL" sz="1700" dirty="0">
                <a:solidFill>
                  <a:srgbClr val="000000"/>
                </a:solidFill>
              </a:rPr>
              <a:t>.</a:t>
            </a:r>
            <a:r>
              <a:rPr lang="pl-PL" sz="1700" dirty="0" smtClean="0">
                <a:solidFill>
                  <a:srgbClr val="000000"/>
                </a:solidFill>
              </a:rPr>
              <a:t> </a:t>
            </a:r>
            <a:r>
              <a:rPr lang="pl-PL" sz="1700" dirty="0">
                <a:solidFill>
                  <a:srgbClr val="000000"/>
                </a:solidFill>
              </a:rPr>
              <a:t>Wyniki ocen zostały umieszczone w rozdziale 9.1</a:t>
            </a:r>
            <a:r>
              <a:rPr lang="pl-PL" sz="1700" dirty="0" smtClean="0">
                <a:solidFill>
                  <a:srgbClr val="000000"/>
                </a:solidFill>
              </a:rPr>
              <a:t>. – tam też dokonano oceny charakteru oddziaływań </a:t>
            </a:r>
            <a:r>
              <a:rPr lang="pl-PL" sz="1700" i="1" dirty="0" smtClean="0">
                <a:solidFill>
                  <a:srgbClr val="000000"/>
                </a:solidFill>
              </a:rPr>
              <a:t>(</a:t>
            </a:r>
            <a:r>
              <a:rPr lang="pl-PL" sz="1700" i="1" dirty="0" err="1" smtClean="0">
                <a:solidFill>
                  <a:srgbClr val="000000"/>
                </a:solidFill>
              </a:rPr>
              <a:t>krtóko</a:t>
            </a:r>
            <a:r>
              <a:rPr lang="pl-PL" sz="1700" i="1" dirty="0" smtClean="0">
                <a:solidFill>
                  <a:srgbClr val="000000"/>
                </a:solidFill>
              </a:rPr>
              <a:t>, średnio, długoterminowe, bezpośrednie, pośrednie, wtórne, skumulowane)</a:t>
            </a:r>
            <a:r>
              <a:rPr lang="pl-PL" sz="1700" dirty="0" smtClean="0">
                <a:solidFill>
                  <a:srgbClr val="000000"/>
                </a:solidFill>
              </a:rPr>
              <a:t>  - </a:t>
            </a:r>
            <a:r>
              <a:rPr lang="pl-PL" sz="1700" b="1" dirty="0" smtClean="0">
                <a:solidFill>
                  <a:srgbClr val="000000"/>
                </a:solidFill>
              </a:rPr>
              <a:t>ocena z punktu widzenia elementów środowiska.</a:t>
            </a:r>
            <a:endParaRPr lang="pl-PL" sz="1700" b="1" dirty="0">
              <a:solidFill>
                <a:srgbClr val="000000"/>
              </a:solidFill>
            </a:endParaRPr>
          </a:p>
          <a:p>
            <a:pPr marL="514350" lvl="0" indent="-514350" algn="just">
              <a:lnSpc>
                <a:spcPct val="120000"/>
              </a:lnSpc>
              <a:spcBef>
                <a:spcPct val="20000"/>
              </a:spcBef>
              <a:buSzPct val="95000"/>
              <a:buFont typeface="+mj-lt"/>
              <a:buAutoNum type="arabicPeriod"/>
            </a:pPr>
            <a:r>
              <a:rPr lang="pl-PL" sz="1700" u="sng" dirty="0">
                <a:solidFill>
                  <a:srgbClr val="000000"/>
                </a:solidFill>
              </a:rPr>
              <a:t>Na podstawie wyników tabelarycznych dokonano oceny</a:t>
            </a:r>
            <a:r>
              <a:rPr lang="pl-PL" sz="1700" dirty="0">
                <a:solidFill>
                  <a:srgbClr val="000000"/>
                </a:solidFill>
              </a:rPr>
              <a:t> środowiskowych skutków realizacji celów operacyjnych SRWP i analizy czy kwestie środowiskowe zostały w nich należycie </a:t>
            </a:r>
            <a:r>
              <a:rPr lang="pl-PL" sz="1700" dirty="0" smtClean="0">
                <a:solidFill>
                  <a:srgbClr val="000000"/>
                </a:solidFill>
              </a:rPr>
              <a:t>ujęte – </a:t>
            </a:r>
            <a:r>
              <a:rPr lang="pl-PL" sz="1700" b="1" dirty="0" smtClean="0">
                <a:solidFill>
                  <a:srgbClr val="000000"/>
                </a:solidFill>
              </a:rPr>
              <a:t>ocena z punktu widzenia celów SRWP.</a:t>
            </a:r>
          </a:p>
          <a:p>
            <a:pPr marL="514350" lvl="0" indent="-514350" algn="just">
              <a:lnSpc>
                <a:spcPct val="120000"/>
              </a:lnSpc>
              <a:spcBef>
                <a:spcPct val="20000"/>
              </a:spcBef>
              <a:buSzPct val="95000"/>
              <a:buFont typeface="+mj-lt"/>
              <a:buAutoNum type="arabicPeriod"/>
            </a:pPr>
            <a:r>
              <a:rPr lang="pl-PL" sz="1700" dirty="0" smtClean="0">
                <a:solidFill>
                  <a:srgbClr val="000000"/>
                </a:solidFill>
              </a:rPr>
              <a:t>Po przeprowadzonych analizach w sposób syntetyczny przedstawiono oddziaływania na poszczególne elementy środowisko, już bez podziału na kryteria badawcze – rozdział 5.2.</a:t>
            </a:r>
          </a:p>
          <a:p>
            <a:pPr marL="514350" lvl="0" indent="-514350" algn="just">
              <a:lnSpc>
                <a:spcPct val="120000"/>
              </a:lnSpc>
              <a:spcBef>
                <a:spcPct val="20000"/>
              </a:spcBef>
              <a:buSzPct val="95000"/>
              <a:buFont typeface="+mj-lt"/>
              <a:buAutoNum type="arabicPeriod"/>
            </a:pPr>
            <a:r>
              <a:rPr lang="pl-PL" sz="1700" b="1" dirty="0" smtClean="0">
                <a:solidFill>
                  <a:srgbClr val="FF0000"/>
                </a:solidFill>
              </a:rPr>
              <a:t>Zastosowana metoda pozwoliła ocenić dokument w sposób kompleksowy – identyfikując wszystkie rodzaje oddziaływań, w tym oddziaływania wtórne, pośrednie i skumulowane</a:t>
            </a:r>
            <a:r>
              <a:rPr lang="pl-PL" b="1" dirty="0" smtClean="0">
                <a:solidFill>
                  <a:srgbClr val="FF0000"/>
                </a:solidFill>
              </a:rPr>
              <a:t>. </a:t>
            </a:r>
            <a:endParaRPr lang="pl-PL" b="1" dirty="0">
              <a:solidFill>
                <a:srgbClr val="FF0000"/>
              </a:solidFill>
            </a:endParaRPr>
          </a:p>
        </p:txBody>
      </p:sp>
      <p:sp>
        <p:nvSpPr>
          <p:cNvPr id="3" name="Tytuł 1"/>
          <p:cNvSpPr txBox="1">
            <a:spLocks/>
          </p:cNvSpPr>
          <p:nvPr/>
        </p:nvSpPr>
        <p:spPr>
          <a:xfrm>
            <a:off x="3635896" y="764704"/>
            <a:ext cx="2016224"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l-PL" sz="1800" b="1" dirty="0" smtClean="0">
                <a:solidFill>
                  <a:schemeClr val="tx1"/>
                </a:solidFill>
              </a:rPr>
              <a:t>Metodyka oceny</a:t>
            </a:r>
            <a:endParaRPr lang="pl-PL" sz="1800" b="1" dirty="0">
              <a:solidFill>
                <a:schemeClr val="tx1"/>
              </a:solidFill>
            </a:endParaRPr>
          </a:p>
        </p:txBody>
      </p:sp>
    </p:spTree>
    <p:extLst>
      <p:ext uri="{BB962C8B-B14F-4D97-AF65-F5344CB8AC3E}">
        <p14:creationId xmlns:p14="http://schemas.microsoft.com/office/powerpoint/2010/main" val="17623715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rostokąt 2"/>
          <p:cNvSpPr/>
          <p:nvPr/>
        </p:nvSpPr>
        <p:spPr>
          <a:xfrm>
            <a:off x="108496" y="1098024"/>
            <a:ext cx="8928000" cy="3970318"/>
          </a:xfrm>
          <a:prstGeom prst="rect">
            <a:avLst/>
          </a:prstGeom>
        </p:spPr>
        <p:txBody>
          <a:bodyPr wrap="square">
            <a:spAutoFit/>
          </a:bodyPr>
          <a:lstStyle/>
          <a:p>
            <a:pPr marL="285750" indent="-285750" algn="just">
              <a:buFont typeface="Arial" pitchFamily="34" charset="0"/>
              <a:buChar char="•"/>
            </a:pPr>
            <a:r>
              <a:rPr lang="pl-PL" dirty="0"/>
              <a:t>Zakres Prognozy określa art. 51 ustawy OOŚ. W Prognozie </a:t>
            </a:r>
            <a:r>
              <a:rPr lang="pl-PL" dirty="0" smtClean="0"/>
              <a:t>w sposób tabelaryczny wskazano </a:t>
            </a:r>
            <a:r>
              <a:rPr lang="pl-PL" dirty="0"/>
              <a:t>sposób odniesienia się do wspomnianych wymogów ustawowych. </a:t>
            </a:r>
            <a:endParaRPr lang="pl-PL" dirty="0" smtClean="0"/>
          </a:p>
          <a:p>
            <a:pPr marL="285750" indent="-285750" algn="just">
              <a:buFont typeface="Arial" pitchFamily="34" charset="0"/>
              <a:buChar char="•"/>
            </a:pPr>
            <a:r>
              <a:rPr lang="pl-PL" dirty="0" smtClean="0"/>
              <a:t>W przeprowadzonych ocenach wzięto także pod uwagę stanowiska </a:t>
            </a:r>
            <a:r>
              <a:rPr lang="pl-PL" dirty="0"/>
              <a:t>Regionalnego Dyrektora Ochrony Środowiska, Wojewódzkiego Inspektora Sanitarnego oraz Dyrektorów Urzędów Morskich - w sprawie określenia </a:t>
            </a:r>
            <a:r>
              <a:rPr lang="pl-PL" dirty="0" smtClean="0"/>
              <a:t>zakresu i stopnia szczegółowości prognozy </a:t>
            </a:r>
            <a:r>
              <a:rPr lang="pl-PL" dirty="0"/>
              <a:t>oddziaływania na środowisko dla przedmiotowego </a:t>
            </a:r>
            <a:r>
              <a:rPr lang="pl-PL" dirty="0" smtClean="0"/>
              <a:t>dokumentu (art. 53 ustawy OOŚ). </a:t>
            </a:r>
          </a:p>
          <a:p>
            <a:pPr marL="285750" indent="-285750" algn="just">
              <a:buFont typeface="Arial" pitchFamily="34" charset="0"/>
              <a:buChar char="•"/>
            </a:pPr>
            <a:r>
              <a:rPr lang="pl-PL" dirty="0" smtClean="0"/>
              <a:t>Tabelaryczne zestawienie sposobu uwzględnienia powyższych stanowisk przekazano wraz z Prognozą oddziaływania na środowisko.</a:t>
            </a:r>
            <a:endParaRPr lang="pl-PL" dirty="0"/>
          </a:p>
          <a:p>
            <a:pPr marL="285750" indent="-285750" algn="just">
              <a:buFont typeface="Arial" pitchFamily="34" charset="0"/>
              <a:buChar char="•"/>
            </a:pPr>
            <a:r>
              <a:rPr lang="pl-PL" dirty="0" smtClean="0"/>
              <a:t>Należy zauważyć, że postanowienia o zakresie Prognozy opracowywane były na dość wczesnym etapie kiedy nie znany był jeszcze charakter dokumentu ani jego stopień szczegółowości. Część wniosków o uszczegółowienie dotyczyła identyfikacji oddziaływań wynikających z realizacji konkretnych przedsięwzięć. W pierwotnej wersji SRWP miała wskazywać konkretne zmierzenia – w przedłożonym do oceny dokumencie nie zostały one zidentyfikowane. </a:t>
            </a:r>
          </a:p>
        </p:txBody>
      </p:sp>
      <p:sp>
        <p:nvSpPr>
          <p:cNvPr id="4" name="Tytuł 1"/>
          <p:cNvSpPr txBox="1">
            <a:spLocks/>
          </p:cNvSpPr>
          <p:nvPr/>
        </p:nvSpPr>
        <p:spPr>
          <a:xfrm>
            <a:off x="3600388" y="751486"/>
            <a:ext cx="1835708" cy="360040"/>
          </a:xfrm>
          <a:prstGeom prst="rect">
            <a:avLst/>
          </a:prstGeom>
        </p:spPr>
        <p:txBody>
          <a:bodyPr>
            <a:noAutofit/>
          </a:bodyPr>
          <a:lstStyle>
            <a:lvl1pPr algn="l" rtl="0" eaLnBrk="1" latinLnBrk="0" hangingPunct="1">
              <a:spcBef>
                <a:spcPct val="0"/>
              </a:spcBef>
              <a:buNone/>
              <a:defRPr kumimoji="0" sz="5000" b="0" kern="1200">
                <a:ln>
                  <a:noFill/>
                </a:ln>
                <a:solidFill>
                  <a:schemeClr val="tx2"/>
                </a:solidFill>
                <a:effectLst/>
                <a:latin typeface="+mj-lt"/>
                <a:ea typeface="+mj-ea"/>
                <a:cs typeface="+mj-cs"/>
              </a:defRPr>
            </a:lvl1pPr>
          </a:lstStyle>
          <a:p>
            <a:pPr algn="ctr"/>
            <a:r>
              <a:rPr lang="pl-PL" sz="1800" b="1" dirty="0" smtClean="0">
                <a:solidFill>
                  <a:schemeClr val="tx1"/>
                </a:solidFill>
              </a:rPr>
              <a:t>Zakres Prognozy</a:t>
            </a:r>
            <a:endParaRPr lang="pl-PL" sz="1800" b="1" dirty="0">
              <a:solidFill>
                <a:schemeClr val="tx1"/>
              </a:solidFill>
            </a:endParaRPr>
          </a:p>
        </p:txBody>
      </p:sp>
    </p:spTree>
    <p:extLst>
      <p:ext uri="{BB962C8B-B14F-4D97-AF65-F5344CB8AC3E}">
        <p14:creationId xmlns:p14="http://schemas.microsoft.com/office/powerpoint/2010/main" val="8982952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539552" y="548680"/>
            <a:ext cx="8229600" cy="432048"/>
          </a:xfrm>
        </p:spPr>
        <p:txBody>
          <a:bodyPr>
            <a:normAutofit/>
          </a:bodyPr>
          <a:lstStyle/>
          <a:p>
            <a:pPr algn="ctr"/>
            <a:r>
              <a:rPr lang="pl-PL" sz="1800" b="1" dirty="0" smtClean="0"/>
              <a:t>Zawartość Prognozy </a:t>
            </a:r>
            <a:endParaRPr lang="pl-PL" sz="1800" b="1" dirty="0"/>
          </a:p>
        </p:txBody>
      </p:sp>
      <p:sp>
        <p:nvSpPr>
          <p:cNvPr id="3" name="Symbol zastępczy zawartości 2"/>
          <p:cNvSpPr>
            <a:spLocks noGrp="1"/>
          </p:cNvSpPr>
          <p:nvPr>
            <p:ph idx="1"/>
          </p:nvPr>
        </p:nvSpPr>
        <p:spPr>
          <a:xfrm>
            <a:off x="107504" y="1268760"/>
            <a:ext cx="8928000" cy="5184576"/>
          </a:xfrm>
        </p:spPr>
        <p:txBody>
          <a:bodyPr>
            <a:normAutofit fontScale="25000" lnSpcReduction="20000"/>
          </a:bodyPr>
          <a:lstStyle/>
          <a:p>
            <a:pPr marL="0" indent="0">
              <a:buNone/>
            </a:pPr>
            <a:r>
              <a:rPr lang="pl-PL" sz="7200" dirty="0" smtClean="0"/>
              <a:t>Indeks skrótów</a:t>
            </a:r>
          </a:p>
          <a:p>
            <a:pPr marL="0" indent="0">
              <a:buNone/>
            </a:pPr>
            <a:endParaRPr lang="pl-PL" sz="7200" dirty="0" smtClean="0"/>
          </a:p>
          <a:p>
            <a:pPr marL="457200" lvl="0" indent="-457200">
              <a:buFont typeface="+mj-lt"/>
              <a:buAutoNum type="arabicPeriod"/>
            </a:pPr>
            <a:r>
              <a:rPr lang="pl-PL" sz="7200" dirty="0" smtClean="0"/>
              <a:t>CHARAKTERYSTYKA </a:t>
            </a:r>
            <a:r>
              <a:rPr lang="pl-PL" sz="7200" dirty="0"/>
              <a:t>SPORZĄDZONEJ </a:t>
            </a:r>
            <a:r>
              <a:rPr lang="pl-PL" sz="7200" dirty="0" smtClean="0"/>
              <a:t>PROGNOZY</a:t>
            </a:r>
            <a:endParaRPr lang="pl-PL" sz="7200" i="1" dirty="0"/>
          </a:p>
          <a:p>
            <a:pPr marL="457200" lvl="0" indent="-457200">
              <a:buFont typeface="+mj-lt"/>
              <a:buAutoNum type="arabicPeriod"/>
            </a:pPr>
            <a:r>
              <a:rPr lang="pl-PL" sz="7200" dirty="0"/>
              <a:t>STOPIEŃ SZCZEGÓŁOWOŚCI PROWADZONYCH PRAC I METODY ZASTOSOWANE PRZY SPORZĄDZANIU PROGNOZY</a:t>
            </a:r>
          </a:p>
          <a:p>
            <a:pPr marL="457200" lvl="0" indent="-457200">
              <a:buFont typeface="+mj-lt"/>
              <a:buAutoNum type="arabicPeriod"/>
            </a:pPr>
            <a:r>
              <a:rPr lang="pl-PL" sz="7200" dirty="0"/>
              <a:t>OCENA ZAWARTOŚCI STRATEGII ORAZ JEJ POWIĄZANIA Z INNYMI </a:t>
            </a:r>
            <a:r>
              <a:rPr lang="pl-PL" sz="7200" dirty="0" smtClean="0"/>
              <a:t>DOKUMENTAMI</a:t>
            </a:r>
          </a:p>
          <a:p>
            <a:pPr marL="822960" lvl="1" indent="-457200"/>
            <a:r>
              <a:rPr lang="pl-PL" sz="7200" dirty="0" smtClean="0"/>
              <a:t>Ocena powiązań SRWP z innymi dokumentami strategicznymi</a:t>
            </a:r>
          </a:p>
          <a:p>
            <a:pPr marL="822960" lvl="1" indent="-457200"/>
            <a:r>
              <a:rPr lang="pl-PL" sz="7200" dirty="0" smtClean="0"/>
              <a:t>Ocena ogólna Strategii</a:t>
            </a:r>
          </a:p>
          <a:p>
            <a:pPr marL="457200" lvl="0" indent="-457200">
              <a:buFont typeface="+mj-lt"/>
              <a:buAutoNum type="arabicPeriod"/>
            </a:pPr>
            <a:r>
              <a:rPr lang="pl-PL" sz="7200" dirty="0" smtClean="0"/>
              <a:t>OCENA </a:t>
            </a:r>
            <a:r>
              <a:rPr lang="pl-PL" sz="7200" dirty="0"/>
              <a:t>STANU ŚRODOWISKA NA OBSZARACH OBJĘTYCH ODDZIAŁYWANIEM STRATEGII</a:t>
            </a:r>
          </a:p>
          <a:p>
            <a:pPr marL="457200" lvl="0" indent="-457200">
              <a:buFont typeface="+mj-lt"/>
              <a:buAutoNum type="arabicPeriod"/>
            </a:pPr>
            <a:r>
              <a:rPr lang="pl-PL" sz="7200" dirty="0"/>
              <a:t>OCENA WPŁYWU NA ŚRODOWISKO SKUTKÓW REALIZACJI ZAŁOŻEŃ STRATEGII ROZWOJU WOJEWÓDZTWA POMORSKIEGO</a:t>
            </a:r>
          </a:p>
          <a:p>
            <a:pPr marL="457200" lvl="0" indent="-457200">
              <a:buFont typeface="+mj-lt"/>
              <a:buAutoNum type="arabicPeriod"/>
            </a:pPr>
            <a:r>
              <a:rPr lang="pl-PL" sz="7200" dirty="0"/>
              <a:t>ANALIZA WARIANTOWA ORAZ REKOMENDACJE </a:t>
            </a:r>
          </a:p>
          <a:p>
            <a:pPr marL="457200" lvl="0" indent="-457200">
              <a:buFont typeface="+mj-lt"/>
              <a:buAutoNum type="arabicPeriod"/>
            </a:pPr>
            <a:r>
              <a:rPr lang="pl-PL" sz="7200" dirty="0"/>
              <a:t>STRESZCZENIE SPORZĄDZONE W JĘZYKU NIESPECJALISTYCZNYM</a:t>
            </a:r>
          </a:p>
          <a:p>
            <a:pPr marL="457200" lvl="0" indent="-457200">
              <a:buFont typeface="+mj-lt"/>
              <a:buAutoNum type="arabicPeriod"/>
            </a:pPr>
            <a:r>
              <a:rPr lang="pl-PL" sz="7200" dirty="0"/>
              <a:t>SPIS RYCIN I TABEL</a:t>
            </a:r>
          </a:p>
          <a:p>
            <a:pPr marL="457200" lvl="0" indent="-457200">
              <a:buFont typeface="+mj-lt"/>
              <a:buAutoNum type="arabicPeriod"/>
            </a:pPr>
            <a:r>
              <a:rPr lang="pl-PL" sz="7200" dirty="0" smtClean="0"/>
              <a:t>ZAŁĄCZNIKI</a:t>
            </a:r>
            <a:endParaRPr lang="pl-PL" sz="7200" dirty="0"/>
          </a:p>
          <a:p>
            <a:pPr lvl="1"/>
            <a:r>
              <a:rPr lang="pl-PL" sz="7200" dirty="0" smtClean="0"/>
              <a:t>Syntetyczna analiza oddziaływań celów wg wybranych kryteriów badawczych</a:t>
            </a:r>
          </a:p>
          <a:p>
            <a:pPr lvl="1"/>
            <a:r>
              <a:rPr lang="pl-PL" sz="7200" dirty="0" smtClean="0"/>
              <a:t>Podsumowanie zidentyfikowanych problemów wynikających z oceny stanu środowiska wraz z oceną ich uwzględnienia w projekcie SRWP</a:t>
            </a:r>
          </a:p>
          <a:p>
            <a:pPr marL="514350" indent="-514350">
              <a:buClrTx/>
              <a:buFont typeface="+mj-lt"/>
              <a:buAutoNum type="arabicPeriod"/>
            </a:pPr>
            <a:endParaRPr lang="pl-PL" dirty="0" smtClean="0"/>
          </a:p>
          <a:p>
            <a:endParaRPr lang="pl-PL"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2132856"/>
            <a:ext cx="8229600" cy="1143000"/>
          </a:xfrm>
        </p:spPr>
        <p:txBody>
          <a:bodyPr>
            <a:noAutofit/>
          </a:bodyPr>
          <a:lstStyle/>
          <a:p>
            <a:pPr algn="ctr"/>
            <a:r>
              <a:rPr lang="pl-PL" sz="3600" dirty="0" smtClean="0">
                <a:effectLst>
                  <a:outerShdw blurRad="38100" dist="38100" dir="2700000" algn="tl">
                    <a:srgbClr val="000000">
                      <a:alpha val="43137"/>
                    </a:srgbClr>
                  </a:outerShdw>
                </a:effectLst>
              </a:rPr>
              <a:t>Ocena zawartości SRWP i jej powiązań z innymi dokumentami strategicznymi </a:t>
            </a:r>
            <a:endParaRPr lang="pl-PL" sz="3600" dirty="0">
              <a:effectLst>
                <a:outerShdw blurRad="38100" dist="38100" dir="2700000" algn="tl">
                  <a:srgbClr val="000000">
                    <a:alpha val="43137"/>
                  </a:srgbClr>
                </a:outerShdw>
              </a:effectLs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467544" y="620688"/>
            <a:ext cx="8229600" cy="360040"/>
          </a:xfrm>
        </p:spPr>
        <p:txBody>
          <a:bodyPr>
            <a:normAutofit/>
          </a:bodyPr>
          <a:lstStyle/>
          <a:p>
            <a:pPr algn="ctr"/>
            <a:r>
              <a:rPr lang="pl-PL" sz="1800" b="1" dirty="0" smtClean="0"/>
              <a:t>Ocena powiązań SRWP z innymi dokumentami strategicznymi </a:t>
            </a:r>
            <a:endParaRPr lang="pl-PL" sz="1800" b="1" dirty="0"/>
          </a:p>
        </p:txBody>
      </p:sp>
      <p:sp>
        <p:nvSpPr>
          <p:cNvPr id="6" name="Symbol zastępczy zawartości 2"/>
          <p:cNvSpPr>
            <a:spLocks noGrp="1"/>
          </p:cNvSpPr>
          <p:nvPr>
            <p:ph idx="1"/>
          </p:nvPr>
        </p:nvSpPr>
        <p:spPr>
          <a:xfrm>
            <a:off x="107504" y="1124744"/>
            <a:ext cx="8928000" cy="5199856"/>
          </a:xfrm>
        </p:spPr>
        <p:txBody>
          <a:bodyPr>
            <a:normAutofit lnSpcReduction="10000"/>
          </a:bodyPr>
          <a:lstStyle/>
          <a:p>
            <a:pPr marL="0" indent="0" algn="just">
              <a:buClrTx/>
              <a:buNone/>
            </a:pPr>
            <a:r>
              <a:rPr lang="pl-PL" sz="1800" dirty="0" smtClean="0"/>
              <a:t>Dokonano przeglądu założeń i wymagań najważniejszych strategii szczebla unijnego, krajowego i wojewódzkiego, a także szczegółowej oceny zbieżności postulowanych celów i zapisów z</a:t>
            </a:r>
            <a:r>
              <a:rPr lang="pl-PL" sz="1800" b="1" dirty="0" smtClean="0"/>
              <a:t> </a:t>
            </a:r>
            <a:r>
              <a:rPr lang="pl-PL" sz="1800" dirty="0" smtClean="0"/>
              <a:t>zasadą zrównoważonego rozwoju. </a:t>
            </a:r>
          </a:p>
          <a:p>
            <a:pPr marL="0" indent="0" algn="just">
              <a:buClrTx/>
              <a:buNone/>
            </a:pPr>
            <a:r>
              <a:rPr lang="pl-PL" sz="1800" dirty="0" smtClean="0"/>
              <a:t>W tym celu przeanalizowano szczegółowo szereg dokumentów strategicznych oraz ich prognoz OOŚ jeśli były dostępne. </a:t>
            </a:r>
          </a:p>
          <a:p>
            <a:pPr marL="0" indent="0" algn="just">
              <a:buClrTx/>
              <a:buNone/>
            </a:pPr>
            <a:r>
              <a:rPr lang="pl-PL" sz="1800" b="1" dirty="0" smtClean="0"/>
              <a:t>W wyniku analiz stwierdzono, że SRWP </a:t>
            </a:r>
            <a:r>
              <a:rPr lang="pl-PL" sz="1800" b="1" dirty="0"/>
              <a:t>nie zawiera sprzecznych zapisów w stosunku do innych dokumentów strategicznych. </a:t>
            </a:r>
          </a:p>
          <a:p>
            <a:pPr marL="0" indent="0">
              <a:buNone/>
            </a:pPr>
            <a:endParaRPr lang="pl-PL" sz="1800" dirty="0" smtClean="0"/>
          </a:p>
          <a:p>
            <a:pPr marL="0" indent="0">
              <a:buNone/>
            </a:pPr>
            <a:r>
              <a:rPr lang="pl-PL" sz="1800" dirty="0" smtClean="0"/>
              <a:t>Uwagi:</a:t>
            </a:r>
          </a:p>
          <a:p>
            <a:pPr algn="just"/>
            <a:r>
              <a:rPr lang="pl-PL" sz="1600" dirty="0" smtClean="0"/>
              <a:t>Projekt </a:t>
            </a:r>
            <a:r>
              <a:rPr lang="pl-PL" sz="1600" dirty="0"/>
              <a:t>SRWP 2020 pozostaje dokumentem o dużym stopniu ogólności. Ma to swoje zalety i wady. Umożliwia się w ten sposób elastyczną realizację obranych celów i ich doprecyzowanie w dokumentach strategicznych / planistycznych niższej rangi. Jednocześnie omija się najistotniejsze kwestie, wynikające ze znanych przecież konfliktów w sferze społecznej, gospodarczej i przyrodniczej. </a:t>
            </a:r>
            <a:endParaRPr lang="pl-PL" sz="1600" dirty="0" smtClean="0"/>
          </a:p>
          <a:p>
            <a:pPr algn="just"/>
            <a:r>
              <a:rPr lang="pl-PL" sz="1600" i="1" dirty="0" smtClean="0"/>
              <a:t>Długookresowa </a:t>
            </a:r>
            <a:r>
              <a:rPr lang="pl-PL" sz="1600" i="1" dirty="0"/>
              <a:t>Strategia Rozwoju Kraju</a:t>
            </a:r>
            <a:r>
              <a:rPr lang="pl-PL" sz="1600" dirty="0"/>
              <a:t>, będąca jednym z najważniejszych dokumentów planistycznych w Polsce, zawiera bardziej konkretne sformułowania, większą ilość skonkretyzowanych celów i większą liczbę wskaźników do pomiaru osiągniętych </a:t>
            </a:r>
            <a:r>
              <a:rPr lang="pl-PL" sz="1600" dirty="0" smtClean="0"/>
              <a:t>celów</a:t>
            </a:r>
          </a:p>
          <a:p>
            <a:pPr algn="just"/>
            <a:r>
              <a:rPr lang="pl-PL" sz="1600" dirty="0" smtClean="0"/>
              <a:t>Wytłumaczeniem jest fakt</a:t>
            </a:r>
            <a:r>
              <a:rPr lang="pl-PL" sz="1600" dirty="0"/>
              <a:t>, że zgodnie z przyjętą przez Zarząd Województwa Pomorskiego </a:t>
            </a:r>
            <a:r>
              <a:rPr lang="pl-PL" sz="1600" i="1" dirty="0"/>
              <a:t>Koncepcją Procesu Aktualizacji Strategii Rozwoju Województwa Pomorskiego</a:t>
            </a:r>
            <a:r>
              <a:rPr lang="pl-PL" sz="1600" dirty="0"/>
              <a:t> SRWP jest Strategia „wyborów i zobowiązań”, co ma oznaczać koncentrację interwencji na wybranych przez Samorząd obszarach tematycznych.</a:t>
            </a: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rzepływ">
  <a:themeElements>
    <a:clrScheme name="Niestandardowy 1">
      <a:dk1>
        <a:srgbClr val="000000"/>
      </a:dk1>
      <a:lt1>
        <a:srgbClr val="FFFFFF"/>
      </a:lt1>
      <a:dk2>
        <a:srgbClr val="000000"/>
      </a:dk2>
      <a:lt2>
        <a:srgbClr val="FFFFFF"/>
      </a:lt2>
      <a:accent1>
        <a:srgbClr val="49711E"/>
      </a:accent1>
      <a:accent2>
        <a:srgbClr val="92D050"/>
      </a:accent2>
      <a:accent3>
        <a:srgbClr val="00B0F0"/>
      </a:accent3>
      <a:accent4>
        <a:srgbClr val="0070C0"/>
      </a:accent4>
      <a:accent5>
        <a:srgbClr val="92D050"/>
      </a:accent5>
      <a:accent6>
        <a:srgbClr val="92D050"/>
      </a:accent6>
      <a:hlink>
        <a:srgbClr val="E2D700"/>
      </a:hlink>
      <a:folHlink>
        <a:srgbClr val="BDE296"/>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Przesileni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3238</TotalTime>
  <Words>4434</Words>
  <Application>Microsoft Office PowerPoint</Application>
  <PresentationFormat>Pokaz na ekranie (4:3)</PresentationFormat>
  <Paragraphs>263</Paragraphs>
  <Slides>31</Slides>
  <Notes>0</Notes>
  <HiddenSlides>0</HiddenSlides>
  <MMClips>0</MMClips>
  <ScaleCrop>false</ScaleCrop>
  <HeadingPairs>
    <vt:vector size="4" baseType="variant">
      <vt:variant>
        <vt:lpstr>Motyw</vt:lpstr>
      </vt:variant>
      <vt:variant>
        <vt:i4>1</vt:i4>
      </vt:variant>
      <vt:variant>
        <vt:lpstr>Tytuły slajdów</vt:lpstr>
      </vt:variant>
      <vt:variant>
        <vt:i4>31</vt:i4>
      </vt:variant>
    </vt:vector>
  </HeadingPairs>
  <TitlesOfParts>
    <vt:vector size="32" baseType="lpstr">
      <vt:lpstr>Przepływ</vt:lpstr>
      <vt:lpstr>Prognoza oddziaływania na  środowisko dla projektu  Strategii Rozwoju  Województwa Pomorskiego 2020 </vt:lpstr>
      <vt:lpstr>Prezentacja programu PowerPoint</vt:lpstr>
      <vt:lpstr>Przyjęty model oceny</vt:lpstr>
      <vt:lpstr>Metodyka oceny</vt:lpstr>
      <vt:lpstr>Prezentacja programu PowerPoint</vt:lpstr>
      <vt:lpstr>Prezentacja programu PowerPoint</vt:lpstr>
      <vt:lpstr>Zawartość Prognozy </vt:lpstr>
      <vt:lpstr>Ocena zawartości SRWP i jej powiązań z innymi dokumentami strategicznymi </vt:lpstr>
      <vt:lpstr>Ocena powiązań SRWP z innymi dokumentami strategicznymi </vt:lpstr>
      <vt:lpstr>Zgodność SRWP z zasadami ZR i ochrony środowiska</vt:lpstr>
      <vt:lpstr>Zidentyfikowane problemy SRWP a zasady ZR i ochrony środowiska</vt:lpstr>
      <vt:lpstr>Analiza otoczenia SRWP</vt:lpstr>
      <vt:lpstr>Rekomendacje w zakresie zasadniczej oceny SRWP</vt:lpstr>
      <vt:lpstr> Ocena stanu środowiska na obszarach objętych oddziaływaniem strategii</vt:lpstr>
      <vt:lpstr>Wybrane potrzeby związane z problemami ochrony środowiska</vt:lpstr>
      <vt:lpstr>Szczegółowa analiza celów SRWP</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Prezentacja programu PowerPoint</vt:lpstr>
      <vt:lpstr>Oddziaływania transgraniczne</vt:lpstr>
      <vt:lpstr>Oddziaływania na obszary chronione w tym obszary Natura 2000</vt:lpstr>
      <vt:lpstr>Dziękuję za uwagę</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Projekt prognozy oddziaływania na  środowisko dla projektu Strategii Rozwoju  Województwa Pomorskiego 2020</dc:title>
  <dc:creator>Wiktoria</dc:creator>
  <cp:lastModifiedBy>Lukasz</cp:lastModifiedBy>
  <cp:revision>198</cp:revision>
  <dcterms:created xsi:type="dcterms:W3CDTF">2012-05-02T06:11:26Z</dcterms:created>
  <dcterms:modified xsi:type="dcterms:W3CDTF">2012-06-11T06:54:36Z</dcterms:modified>
</cp:coreProperties>
</file>